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  <p:sldMasterId id="2147483666" r:id="rId2"/>
    <p:sldMasterId id="2147483672" r:id="rId3"/>
  </p:sldMasterIdLst>
  <p:notesMasterIdLst>
    <p:notesMasterId r:id="rId23"/>
  </p:notesMasterIdLst>
  <p:handoutMasterIdLst>
    <p:handoutMasterId r:id="rId24"/>
  </p:handoutMasterIdLst>
  <p:sldIdLst>
    <p:sldId id="259" r:id="rId4"/>
    <p:sldId id="262" r:id="rId5"/>
    <p:sldId id="266" r:id="rId6"/>
    <p:sldId id="267" r:id="rId7"/>
    <p:sldId id="268" r:id="rId8"/>
    <p:sldId id="279" r:id="rId9"/>
    <p:sldId id="280" r:id="rId10"/>
    <p:sldId id="281" r:id="rId11"/>
    <p:sldId id="282" r:id="rId12"/>
    <p:sldId id="269" r:id="rId13"/>
    <p:sldId id="270" r:id="rId14"/>
    <p:sldId id="271" r:id="rId15"/>
    <p:sldId id="283" r:id="rId16"/>
    <p:sldId id="272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9">
          <p15:clr>
            <a:srgbClr val="A4A3A4"/>
          </p15:clr>
        </p15:guide>
        <p15:guide id="2" pos="3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F83"/>
    <a:srgbClr val="003B49"/>
    <a:srgbClr val="B2B4B2"/>
    <a:srgbClr val="509E2F"/>
    <a:srgbClr val="3300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106" d="100"/>
          <a:sy n="106" d="100"/>
        </p:scale>
        <p:origin x="1686" y="156"/>
      </p:cViewPr>
      <p:guideLst>
        <p:guide orient="horz" pos="2109"/>
        <p:guide pos="344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258EE4D-8A6D-FE43-9221-048F51E281B9}" type="datetimeFigureOut">
              <a:rPr lang="en-US" smtClean="0"/>
              <a:t>6/16/2016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0D20F39-116C-1340-B5D6-764DD69AD6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078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438F10-138D-4722-8E8A-75D37BB37A06}" type="datetimeFigureOut">
              <a:rPr lang="en-US" smtClean="0"/>
              <a:t>6/16/2016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C6AF4F-3643-4BD4-966D-B43FB82239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967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6AF4F-3643-4BD4-966D-B43FB822393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8636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2F08-F6A1-4E82-9CB0-BAC0A8AF1B96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9870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2F08-F6A1-4E82-9CB0-BAC0A8AF1B96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5263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2F08-F6A1-4E82-9CB0-BAC0A8AF1B96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9737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2F08-F6A1-4E82-9CB0-BAC0A8AF1B9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8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6AF4F-3643-4BD4-966D-B43FB822393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17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6AF4F-3643-4BD4-966D-B43FB822393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904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2F08-F6A1-4E82-9CB0-BAC0A8AF1B96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155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2F08-F6A1-4E82-9CB0-BAC0A8AF1B96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9480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2F08-F6A1-4E82-9CB0-BAC0A8AF1B96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686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2F08-F6A1-4E82-9CB0-BAC0A8AF1B96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636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2F08-F6A1-4E82-9CB0-BAC0A8AF1B96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431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2F08-F6A1-4E82-9CB0-BAC0A8AF1B96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498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2046061"/>
            <a:ext cx="6972300" cy="26417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TITLE HERE</a:t>
            </a:r>
          </a:p>
          <a:p>
            <a:pPr lvl="0"/>
            <a:r>
              <a:rPr lang="en-US" dirty="0" smtClean="0"/>
              <a:t>ORGON SLAB MEDIUM, 50 PT.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4384" y="5522977"/>
            <a:ext cx="1347216" cy="1089660"/>
          </a:xfrm>
          <a:prstGeom prst="rect">
            <a:avLst/>
          </a:prstGeom>
        </p:spPr>
      </p:pic>
      <p:pic>
        <p:nvPicPr>
          <p:cNvPr id="6" name="Picture 5" descr="SquGrid_36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100"/>
            <a:ext cx="9144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191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FAF6EC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</a:t>
            </a:r>
            <a:endParaRPr lang="en-US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81008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FAF6EC"/>
                </a:solidFill>
                <a:latin typeface="Orgon Slab ExtraLight"/>
                <a:cs typeface="Orgon Slab ExtraLight"/>
              </a:defRPr>
            </a:lvl1pPr>
            <a:lvl2pPr>
              <a:defRPr sz="2000" b="0" i="0" baseline="0">
                <a:solidFill>
                  <a:srgbClr val="FAF6EC"/>
                </a:solidFill>
                <a:latin typeface="Orgon Slab ExtraLight"/>
                <a:cs typeface="Orgon Slab Extra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FAF6EC"/>
                </a:solidFill>
                <a:latin typeface="Orgon Slab ExtraLight"/>
                <a:cs typeface="Orgon Slab ExtraLight"/>
              </a:defRPr>
            </a:lvl3pPr>
            <a:lvl4pPr>
              <a:defRPr sz="1600" b="0" i="0" baseline="0">
                <a:solidFill>
                  <a:srgbClr val="FAF6EC"/>
                </a:solidFill>
                <a:latin typeface="Orgon Slab ExtraLight"/>
                <a:cs typeface="Orgon Slab Extra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FAF6EC"/>
                </a:solidFill>
                <a:latin typeface="Orgon Slab ExtraLight"/>
                <a:cs typeface="Orgon Slab ExtraLight"/>
              </a:defRPr>
            </a:lvl5pPr>
          </a:lstStyle>
          <a:p>
            <a:pPr lvl="0"/>
            <a:r>
              <a:rPr lang="en-US" dirty="0" smtClean="0"/>
              <a:t>Content here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24 pt.)</a:t>
            </a:r>
          </a:p>
          <a:p>
            <a:pPr lvl="1"/>
            <a:r>
              <a:rPr lang="en-US" dirty="0" smtClean="0"/>
              <a:t>Second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20)</a:t>
            </a:r>
          </a:p>
          <a:p>
            <a:pPr lvl="2"/>
            <a:r>
              <a:rPr lang="en-US" dirty="0" smtClean="0"/>
              <a:t>Third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18)</a:t>
            </a:r>
          </a:p>
          <a:p>
            <a:pPr lvl="3"/>
            <a:r>
              <a:rPr lang="en-US" dirty="0" smtClean="0"/>
              <a:t>Fourth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16)</a:t>
            </a:r>
          </a:p>
          <a:p>
            <a:pPr lvl="4"/>
            <a:r>
              <a:rPr lang="en-US" dirty="0" smtClean="0"/>
              <a:t>Fifth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14)</a:t>
            </a:r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8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FAF6EC"/>
                </a:solidFill>
                <a:latin typeface="Orgon Slab Light"/>
                <a:cs typeface="Orgon Slab Light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SUB-HEADER HERE (ORGON SLAB LIGHT, 24 PT.)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189984"/>
            <a:ext cx="9342553" cy="46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143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FAF6EC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6"/>
            <a:ext cx="8076956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FAF6EC"/>
                </a:solidFill>
                <a:latin typeface="Orgon Slab Light"/>
                <a:cs typeface="Orgon Slab Light"/>
              </a:defRPr>
            </a:lvl1pPr>
            <a:lvl2pPr>
              <a:defRPr sz="2000" b="0" i="0" baseline="0">
                <a:solidFill>
                  <a:srgbClr val="FAF6EC"/>
                </a:solidFill>
                <a:latin typeface="Orgon Slab Light"/>
                <a:cs typeface="Orgon Slab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FAF6EC"/>
                </a:solidFill>
                <a:latin typeface="Orgon Slab Light"/>
                <a:cs typeface="Orgon Slab Light"/>
              </a:defRPr>
            </a:lvl3pPr>
            <a:lvl4pPr>
              <a:defRPr sz="1600" b="0" i="0" baseline="0">
                <a:solidFill>
                  <a:srgbClr val="FAF6EC"/>
                </a:solidFill>
                <a:latin typeface="Orgon Slab Light"/>
                <a:cs typeface="Orgon Slab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FAF6EC"/>
                </a:solidFill>
                <a:latin typeface="Orgon Slab Light"/>
                <a:cs typeface="Orgon Slab Light"/>
              </a:defRPr>
            </a:lvl5pPr>
          </a:lstStyle>
          <a:p>
            <a:pPr lvl="0"/>
            <a:r>
              <a:rPr lang="en-US" dirty="0" smtClean="0"/>
              <a:t>Bulleted content here (</a:t>
            </a:r>
            <a:r>
              <a:rPr lang="en-US" dirty="0" err="1" smtClean="0"/>
              <a:t>Orgon</a:t>
            </a:r>
            <a:r>
              <a:rPr lang="en-US" dirty="0" smtClean="0"/>
              <a:t> Slab Light, 24 pt.)</a:t>
            </a:r>
          </a:p>
          <a:p>
            <a:pPr lvl="1"/>
            <a:r>
              <a:rPr lang="en-US" dirty="0" smtClean="0"/>
              <a:t>Second level (</a:t>
            </a:r>
            <a:r>
              <a:rPr lang="en-US" dirty="0" err="1" smtClean="0"/>
              <a:t>Orgon</a:t>
            </a:r>
            <a:r>
              <a:rPr lang="en-US" dirty="0" smtClean="0"/>
              <a:t> Slab Light, 20)</a:t>
            </a:r>
          </a:p>
          <a:p>
            <a:pPr lvl="2"/>
            <a:r>
              <a:rPr lang="en-US" dirty="0" smtClean="0"/>
              <a:t>Third level (</a:t>
            </a:r>
            <a:r>
              <a:rPr lang="en-US" dirty="0" err="1" smtClean="0"/>
              <a:t>Orgon</a:t>
            </a:r>
            <a:r>
              <a:rPr lang="en-US" dirty="0" smtClean="0"/>
              <a:t> Slab Light, 18)</a:t>
            </a:r>
          </a:p>
          <a:p>
            <a:pPr lvl="3"/>
            <a:r>
              <a:rPr lang="en-US" dirty="0" smtClean="0"/>
              <a:t>Fourth level (</a:t>
            </a:r>
            <a:r>
              <a:rPr lang="en-US" dirty="0" err="1" smtClean="0"/>
              <a:t>Orgon</a:t>
            </a:r>
            <a:r>
              <a:rPr lang="en-US" dirty="0" smtClean="0"/>
              <a:t> Slab Light, 16)</a:t>
            </a:r>
          </a:p>
          <a:p>
            <a:pPr lvl="4"/>
            <a:r>
              <a:rPr lang="en-US" dirty="0" smtClean="0"/>
              <a:t>Fifth level (</a:t>
            </a:r>
            <a:r>
              <a:rPr lang="en-US" dirty="0" err="1" smtClean="0"/>
              <a:t>Orgon</a:t>
            </a:r>
            <a:r>
              <a:rPr lang="en-US" dirty="0" smtClean="0"/>
              <a:t> Slab Light, 14)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189984"/>
            <a:ext cx="9342553" cy="46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922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5" y="1736726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FAF6EC"/>
                </a:solidFill>
                <a:latin typeface="Orgon Slab"/>
                <a:cs typeface="Orgon Slab"/>
              </a:defRPr>
            </a:lvl1pPr>
          </a:lstStyle>
          <a:p>
            <a:r>
              <a:rPr lang="en-US" dirty="0" smtClean="0"/>
              <a:t>Graphic Here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chemeClr val="bg1">
                    <a:lumMod val="20000"/>
                    <a:lumOff val="80000"/>
                  </a:schemeClr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189984"/>
            <a:ext cx="9342553" cy="46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547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894009"/>
            <a:ext cx="6972300" cy="26417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rgbClr val="003B49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TITLE HERE</a:t>
            </a:r>
          </a:p>
          <a:p>
            <a:pPr lvl="0"/>
            <a:r>
              <a:rPr lang="en-US" dirty="0" smtClean="0"/>
              <a:t>ORGON SLAB MEDIUM, 50 PT. 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202684"/>
            <a:ext cx="9342553" cy="46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10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003B49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</a:t>
            </a:r>
            <a:endParaRPr lang="en-US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81008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1pPr>
            <a:lvl2pPr>
              <a:defRPr sz="20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3pPr>
            <a:lvl4pPr>
              <a:defRPr sz="16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5pPr>
          </a:lstStyle>
          <a:p>
            <a:pPr lvl="0"/>
            <a:r>
              <a:rPr lang="en-US" dirty="0" smtClean="0"/>
              <a:t>Content here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24 pt.)</a:t>
            </a:r>
          </a:p>
          <a:p>
            <a:pPr lvl="1"/>
            <a:r>
              <a:rPr lang="en-US" dirty="0" smtClean="0"/>
              <a:t>Second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20)</a:t>
            </a:r>
          </a:p>
          <a:p>
            <a:pPr lvl="2"/>
            <a:r>
              <a:rPr lang="en-US" dirty="0" smtClean="0"/>
              <a:t>Third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18)</a:t>
            </a:r>
          </a:p>
          <a:p>
            <a:pPr lvl="3"/>
            <a:r>
              <a:rPr lang="en-US" dirty="0" smtClean="0"/>
              <a:t>Fourth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16)</a:t>
            </a:r>
          </a:p>
          <a:p>
            <a:pPr lvl="4"/>
            <a:r>
              <a:rPr lang="en-US" dirty="0" smtClean="0"/>
              <a:t>Fifth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14)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8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SUB-HEADER HERE (ORGON SLAB LIGHT, 24 PT.)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202684"/>
            <a:ext cx="9342553" cy="4671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295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003B49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6"/>
            <a:ext cx="8196210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1pPr>
            <a:lvl2pPr>
              <a:defRPr sz="20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3pPr>
            <a:lvl4pPr>
              <a:defRPr sz="16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5pPr>
          </a:lstStyle>
          <a:p>
            <a:pPr lvl="0"/>
            <a:r>
              <a:rPr lang="en-US" dirty="0" smtClean="0"/>
              <a:t>Bulleted content here (</a:t>
            </a:r>
            <a:r>
              <a:rPr lang="en-US" dirty="0" err="1" smtClean="0"/>
              <a:t>Orgon</a:t>
            </a:r>
            <a:r>
              <a:rPr lang="en-US" dirty="0" smtClean="0"/>
              <a:t> Slab Light, 24 pt.)</a:t>
            </a:r>
          </a:p>
          <a:p>
            <a:pPr lvl="1"/>
            <a:r>
              <a:rPr lang="en-US" dirty="0" smtClean="0"/>
              <a:t>Second level (</a:t>
            </a:r>
            <a:r>
              <a:rPr lang="en-US" dirty="0" err="1" smtClean="0"/>
              <a:t>Orgon</a:t>
            </a:r>
            <a:r>
              <a:rPr lang="en-US" dirty="0" smtClean="0"/>
              <a:t> Slab Light, 20)</a:t>
            </a:r>
          </a:p>
          <a:p>
            <a:pPr lvl="2"/>
            <a:r>
              <a:rPr lang="en-US" dirty="0" smtClean="0"/>
              <a:t>Third level (</a:t>
            </a:r>
            <a:r>
              <a:rPr lang="en-US" dirty="0" err="1" smtClean="0"/>
              <a:t>Orgon</a:t>
            </a:r>
            <a:r>
              <a:rPr lang="en-US" dirty="0" smtClean="0"/>
              <a:t> Slab Light, 18)</a:t>
            </a:r>
          </a:p>
          <a:p>
            <a:pPr lvl="3"/>
            <a:r>
              <a:rPr lang="en-US" dirty="0" smtClean="0"/>
              <a:t>Fourth level (</a:t>
            </a:r>
            <a:r>
              <a:rPr lang="en-US" dirty="0" err="1" smtClean="0"/>
              <a:t>Orgon</a:t>
            </a:r>
            <a:r>
              <a:rPr lang="en-US" dirty="0" smtClean="0"/>
              <a:t> Slab Light, 16)</a:t>
            </a:r>
          </a:p>
          <a:p>
            <a:pPr lvl="4"/>
            <a:r>
              <a:rPr lang="en-US" dirty="0" smtClean="0"/>
              <a:t>Fifth level (</a:t>
            </a:r>
            <a:r>
              <a:rPr lang="en-US" dirty="0" err="1" smtClean="0"/>
              <a:t>Orgon</a:t>
            </a:r>
            <a:r>
              <a:rPr lang="en-US" dirty="0" smtClean="0"/>
              <a:t> Slab Light14)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202684"/>
            <a:ext cx="9342553" cy="4671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7051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5" y="1736726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1pPr>
          </a:lstStyle>
          <a:p>
            <a:r>
              <a:rPr lang="en-US" dirty="0" smtClean="0"/>
              <a:t>Graphic Here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003B49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202684"/>
            <a:ext cx="9342553" cy="4671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147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842046"/>
            <a:ext cx="6972300" cy="2641756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rgbClr val="FAF6EC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TITLE HERE</a:t>
            </a:r>
          </a:p>
          <a:p>
            <a:pPr lvl="0"/>
            <a:r>
              <a:rPr lang="en-US" dirty="0" smtClean="0"/>
              <a:t>ORGON SLAB MEDIUM, 50 PT. 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202684"/>
            <a:ext cx="9342553" cy="4671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9159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FAF6EC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</a:t>
            </a:r>
            <a:endParaRPr lang="en-US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81008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FAF6EC"/>
                </a:solidFill>
                <a:latin typeface="Orgon Slab ExtraLight"/>
                <a:cs typeface="Orgon Slab ExtraLight"/>
              </a:defRPr>
            </a:lvl1pPr>
            <a:lvl2pPr>
              <a:defRPr sz="2000" b="0" i="0" baseline="0">
                <a:solidFill>
                  <a:srgbClr val="FAF6EC"/>
                </a:solidFill>
                <a:latin typeface="Orgon Slab ExtraLight"/>
                <a:cs typeface="Orgon Slab Extra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FAF6EC"/>
                </a:solidFill>
                <a:latin typeface="Orgon Slab ExtraLight"/>
                <a:cs typeface="Orgon Slab ExtraLight"/>
              </a:defRPr>
            </a:lvl3pPr>
            <a:lvl4pPr>
              <a:defRPr sz="1600" b="0" i="0" baseline="0">
                <a:solidFill>
                  <a:srgbClr val="FAF6EC"/>
                </a:solidFill>
                <a:latin typeface="Orgon Slab ExtraLight"/>
                <a:cs typeface="Orgon Slab Extra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FAF6EC"/>
                </a:solidFill>
                <a:latin typeface="Orgon Slab ExtraLight"/>
                <a:cs typeface="Orgon Slab ExtraLight"/>
              </a:defRPr>
            </a:lvl5pPr>
          </a:lstStyle>
          <a:p>
            <a:pPr lvl="0"/>
            <a:r>
              <a:rPr lang="en-US" dirty="0" smtClean="0"/>
              <a:t>Content here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24 pt.)</a:t>
            </a:r>
          </a:p>
          <a:p>
            <a:pPr lvl="1"/>
            <a:r>
              <a:rPr lang="en-US" dirty="0" smtClean="0"/>
              <a:t>Second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20)</a:t>
            </a:r>
          </a:p>
          <a:p>
            <a:pPr lvl="2"/>
            <a:r>
              <a:rPr lang="en-US" dirty="0" smtClean="0"/>
              <a:t>Third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18)</a:t>
            </a:r>
          </a:p>
          <a:p>
            <a:pPr lvl="3"/>
            <a:r>
              <a:rPr lang="en-US" dirty="0" smtClean="0"/>
              <a:t>Fourth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16)</a:t>
            </a:r>
          </a:p>
          <a:p>
            <a:pPr lvl="4"/>
            <a:r>
              <a:rPr lang="en-US" dirty="0" smtClean="0"/>
              <a:t>Fifth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14)</a:t>
            </a:r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8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FAF6EC"/>
                </a:solidFill>
                <a:latin typeface="Orgon Slab Light"/>
                <a:cs typeface="Orgon Slab Light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SUB-HEADER HERE (ORGON SLAB LIGHT, 24 PT.)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189984"/>
            <a:ext cx="9342553" cy="46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8021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FAF6EC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6"/>
            <a:ext cx="8076956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FAF6EC"/>
                </a:solidFill>
                <a:latin typeface="Orgon Slab Light"/>
                <a:cs typeface="Orgon Slab Light"/>
              </a:defRPr>
            </a:lvl1pPr>
            <a:lvl2pPr>
              <a:defRPr sz="2000" b="0" i="0" baseline="0">
                <a:solidFill>
                  <a:srgbClr val="FAF6EC"/>
                </a:solidFill>
                <a:latin typeface="Orgon Slab Light"/>
                <a:cs typeface="Orgon Slab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FAF6EC"/>
                </a:solidFill>
                <a:latin typeface="Orgon Slab Light"/>
                <a:cs typeface="Orgon Slab Light"/>
              </a:defRPr>
            </a:lvl3pPr>
            <a:lvl4pPr>
              <a:defRPr sz="1600" b="0" i="0" baseline="0">
                <a:solidFill>
                  <a:srgbClr val="FAF6EC"/>
                </a:solidFill>
                <a:latin typeface="Orgon Slab Light"/>
                <a:cs typeface="Orgon Slab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FAF6EC"/>
                </a:solidFill>
                <a:latin typeface="Orgon Slab Light"/>
                <a:cs typeface="Orgon Slab Light"/>
              </a:defRPr>
            </a:lvl5pPr>
          </a:lstStyle>
          <a:p>
            <a:pPr lvl="0"/>
            <a:r>
              <a:rPr lang="en-US" dirty="0" smtClean="0"/>
              <a:t>Bulleted content here (</a:t>
            </a:r>
            <a:r>
              <a:rPr lang="en-US" dirty="0" err="1" smtClean="0"/>
              <a:t>Orgon</a:t>
            </a:r>
            <a:r>
              <a:rPr lang="en-US" dirty="0" smtClean="0"/>
              <a:t> Slab Light, 24 pt.)</a:t>
            </a:r>
          </a:p>
          <a:p>
            <a:pPr lvl="1"/>
            <a:r>
              <a:rPr lang="en-US" dirty="0" smtClean="0"/>
              <a:t>Second level (</a:t>
            </a:r>
            <a:r>
              <a:rPr lang="en-US" dirty="0" err="1" smtClean="0"/>
              <a:t>Orgon</a:t>
            </a:r>
            <a:r>
              <a:rPr lang="en-US" dirty="0" smtClean="0"/>
              <a:t> Slab Light, 20)</a:t>
            </a:r>
          </a:p>
          <a:p>
            <a:pPr lvl="2"/>
            <a:r>
              <a:rPr lang="en-US" dirty="0" smtClean="0"/>
              <a:t>Third level (</a:t>
            </a:r>
            <a:r>
              <a:rPr lang="en-US" dirty="0" err="1" smtClean="0"/>
              <a:t>Orgon</a:t>
            </a:r>
            <a:r>
              <a:rPr lang="en-US" dirty="0" smtClean="0"/>
              <a:t> Slab Light, 18)</a:t>
            </a:r>
          </a:p>
          <a:p>
            <a:pPr lvl="3"/>
            <a:r>
              <a:rPr lang="en-US" dirty="0" smtClean="0"/>
              <a:t>Fourth level (</a:t>
            </a:r>
            <a:r>
              <a:rPr lang="en-US" dirty="0" err="1" smtClean="0"/>
              <a:t>Orgon</a:t>
            </a:r>
            <a:r>
              <a:rPr lang="en-US" dirty="0" smtClean="0"/>
              <a:t> Slab Light, 16)</a:t>
            </a:r>
          </a:p>
          <a:p>
            <a:pPr lvl="4"/>
            <a:r>
              <a:rPr lang="en-US" dirty="0" smtClean="0"/>
              <a:t>Fifth level (</a:t>
            </a:r>
            <a:r>
              <a:rPr lang="en-US" dirty="0" err="1" smtClean="0"/>
              <a:t>Orgon</a:t>
            </a:r>
            <a:r>
              <a:rPr lang="en-US" dirty="0" smtClean="0"/>
              <a:t> Slab Light, 14)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189984"/>
            <a:ext cx="9342553" cy="46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427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8368" y="2320241"/>
            <a:ext cx="8197114" cy="3117863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1pPr>
            <a:lvl2pPr>
              <a:defRPr sz="20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3pPr>
            <a:lvl4pPr>
              <a:defRPr sz="16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5pPr>
          </a:lstStyle>
          <a:p>
            <a:pPr lvl="0"/>
            <a:r>
              <a:rPr lang="en-US" dirty="0" smtClean="0"/>
              <a:t>Content here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24 pt.)</a:t>
            </a:r>
          </a:p>
          <a:p>
            <a:pPr lvl="1"/>
            <a:r>
              <a:rPr lang="en-US" dirty="0" smtClean="0"/>
              <a:t>Second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20)</a:t>
            </a:r>
          </a:p>
          <a:p>
            <a:pPr lvl="2"/>
            <a:r>
              <a:rPr lang="en-US" dirty="0" smtClean="0"/>
              <a:t>Third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18)</a:t>
            </a:r>
          </a:p>
          <a:p>
            <a:pPr lvl="3"/>
            <a:r>
              <a:rPr lang="en-US" dirty="0" smtClean="0"/>
              <a:t>Fourth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16)</a:t>
            </a:r>
          </a:p>
          <a:p>
            <a:pPr lvl="4"/>
            <a:r>
              <a:rPr lang="en-US" dirty="0" smtClean="0"/>
              <a:t>Fifth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14)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8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SUB-HEADER HERE (ORGON SLAB LIGHT, 24 PT.)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4384" y="5522977"/>
            <a:ext cx="1347216" cy="1089660"/>
          </a:xfrm>
          <a:prstGeom prst="rect">
            <a:avLst/>
          </a:prstGeom>
        </p:spPr>
      </p:pic>
      <p:pic>
        <p:nvPicPr>
          <p:cNvPr id="10" name="Picture 9" descr="SquGrid_36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100"/>
            <a:ext cx="9144000" cy="457200"/>
          </a:xfrm>
          <a:prstGeom prst="rect">
            <a:avLst/>
          </a:prstGeom>
        </p:spPr>
      </p:pic>
      <p:sp>
        <p:nvSpPr>
          <p:cNvPr id="7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24157" y="5239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8726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5" y="1736726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FAF6EC"/>
                </a:solidFill>
                <a:latin typeface="Orgon Slab"/>
                <a:cs typeface="Orgon Slab"/>
              </a:defRPr>
            </a:lvl1pPr>
          </a:lstStyle>
          <a:p>
            <a:r>
              <a:rPr lang="en-US" dirty="0" smtClean="0"/>
              <a:t>Graphic Here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chemeClr val="bg1">
                    <a:lumMod val="20000"/>
                    <a:lumOff val="80000"/>
                  </a:schemeClr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189984"/>
            <a:ext cx="9342553" cy="46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527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7"/>
            <a:ext cx="8196210" cy="3701376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1pPr>
            <a:lvl2pPr>
              <a:defRPr sz="20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3pPr>
            <a:lvl4pPr>
              <a:defRPr sz="16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5pPr>
          </a:lstStyle>
          <a:p>
            <a:pPr lvl="0"/>
            <a:r>
              <a:rPr lang="en-US" dirty="0" smtClean="0"/>
              <a:t>Bulleted content here (</a:t>
            </a:r>
            <a:r>
              <a:rPr lang="en-US" dirty="0" err="1" smtClean="0"/>
              <a:t>Orgon</a:t>
            </a:r>
            <a:r>
              <a:rPr lang="en-US" dirty="0" smtClean="0"/>
              <a:t> Slab Light, 24 pt.)</a:t>
            </a:r>
          </a:p>
          <a:p>
            <a:pPr lvl="1"/>
            <a:r>
              <a:rPr lang="en-US" dirty="0" smtClean="0"/>
              <a:t>Second level (</a:t>
            </a:r>
            <a:r>
              <a:rPr lang="en-US" dirty="0" err="1" smtClean="0"/>
              <a:t>Orgon</a:t>
            </a:r>
            <a:r>
              <a:rPr lang="en-US" dirty="0" smtClean="0"/>
              <a:t> Slab Light, 20)</a:t>
            </a:r>
          </a:p>
          <a:p>
            <a:pPr lvl="2"/>
            <a:r>
              <a:rPr lang="en-US" dirty="0" smtClean="0"/>
              <a:t>Third level (</a:t>
            </a:r>
            <a:r>
              <a:rPr lang="en-US" dirty="0" err="1" smtClean="0"/>
              <a:t>Orgon</a:t>
            </a:r>
            <a:r>
              <a:rPr lang="en-US" dirty="0" smtClean="0"/>
              <a:t> Slab Light, 18)</a:t>
            </a:r>
          </a:p>
          <a:p>
            <a:pPr lvl="3"/>
            <a:r>
              <a:rPr lang="en-US" dirty="0" smtClean="0"/>
              <a:t>Fourth level (</a:t>
            </a:r>
            <a:r>
              <a:rPr lang="en-US" dirty="0" err="1" smtClean="0"/>
              <a:t>Orgon</a:t>
            </a:r>
            <a:r>
              <a:rPr lang="en-US" dirty="0" smtClean="0"/>
              <a:t> Slab Light, 16)</a:t>
            </a:r>
          </a:p>
          <a:p>
            <a:pPr lvl="4"/>
            <a:r>
              <a:rPr lang="en-US" dirty="0" smtClean="0"/>
              <a:t>Fifth level (</a:t>
            </a:r>
            <a:r>
              <a:rPr lang="en-US" dirty="0" err="1" smtClean="0"/>
              <a:t>Orgon</a:t>
            </a:r>
            <a:r>
              <a:rPr lang="en-US" dirty="0" smtClean="0"/>
              <a:t> Slab Light, 14)</a:t>
            </a:r>
            <a:endParaRPr lang="en-US" dirty="0"/>
          </a:p>
        </p:txBody>
      </p:sp>
      <p:pic>
        <p:nvPicPr>
          <p:cNvPr id="9" name="Picture 8" descr="SquGrid_36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100"/>
            <a:ext cx="9144000" cy="457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44384" y="5522977"/>
            <a:ext cx="1347216" cy="1089660"/>
          </a:xfrm>
          <a:prstGeom prst="rect">
            <a:avLst/>
          </a:prstGeom>
        </p:spPr>
      </p:pic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24157" y="5239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220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5" y="1736726"/>
            <a:ext cx="8021637" cy="36566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1pPr>
          </a:lstStyle>
          <a:p>
            <a:r>
              <a:rPr lang="en-US" dirty="0" smtClean="0"/>
              <a:t>Graphic Here</a:t>
            </a:r>
            <a:endParaRPr lang="en-US" dirty="0"/>
          </a:p>
        </p:txBody>
      </p:sp>
      <p:pic>
        <p:nvPicPr>
          <p:cNvPr id="8" name="Picture 7" descr="SquGrid_36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100"/>
            <a:ext cx="9144000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44384" y="5522977"/>
            <a:ext cx="1347216" cy="108966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24157" y="5239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55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894009"/>
            <a:ext cx="6972300" cy="26417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rgbClr val="003B49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TITLE HERE</a:t>
            </a:r>
          </a:p>
          <a:p>
            <a:pPr lvl="0"/>
            <a:r>
              <a:rPr lang="en-US" dirty="0" smtClean="0"/>
              <a:t>ORGON SLAB MEDIUM, 50 PT. 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202684"/>
            <a:ext cx="9342553" cy="46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503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003B49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</a:t>
            </a:r>
            <a:endParaRPr lang="en-US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81008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1pPr>
            <a:lvl2pPr>
              <a:defRPr sz="20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3pPr>
            <a:lvl4pPr>
              <a:defRPr sz="16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5pPr>
          </a:lstStyle>
          <a:p>
            <a:pPr lvl="0"/>
            <a:r>
              <a:rPr lang="en-US" dirty="0" smtClean="0"/>
              <a:t>Content here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24 pt.)</a:t>
            </a:r>
          </a:p>
          <a:p>
            <a:pPr lvl="1"/>
            <a:r>
              <a:rPr lang="en-US" dirty="0" smtClean="0"/>
              <a:t>Second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20)</a:t>
            </a:r>
          </a:p>
          <a:p>
            <a:pPr lvl="2"/>
            <a:r>
              <a:rPr lang="en-US" dirty="0" smtClean="0"/>
              <a:t>Third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18)</a:t>
            </a:r>
          </a:p>
          <a:p>
            <a:pPr lvl="3"/>
            <a:r>
              <a:rPr lang="en-US" dirty="0" smtClean="0"/>
              <a:t>Fourth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16)</a:t>
            </a:r>
          </a:p>
          <a:p>
            <a:pPr lvl="4"/>
            <a:r>
              <a:rPr lang="en-US" dirty="0" smtClean="0"/>
              <a:t>Fifth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14)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8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SUB-HEADER HERE (ORGON SLAB LIGHT, 24 PT.)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202684"/>
            <a:ext cx="9342553" cy="4671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263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003B49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6"/>
            <a:ext cx="8196210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1pPr>
            <a:lvl2pPr>
              <a:defRPr sz="20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3pPr>
            <a:lvl4pPr>
              <a:defRPr sz="16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5pPr>
          </a:lstStyle>
          <a:p>
            <a:pPr lvl="0"/>
            <a:r>
              <a:rPr lang="en-US" dirty="0" smtClean="0"/>
              <a:t>Bulleted content here (</a:t>
            </a:r>
            <a:r>
              <a:rPr lang="en-US" dirty="0" err="1" smtClean="0"/>
              <a:t>Orgon</a:t>
            </a:r>
            <a:r>
              <a:rPr lang="en-US" dirty="0" smtClean="0"/>
              <a:t> Slab Light, 24 pt.)</a:t>
            </a:r>
          </a:p>
          <a:p>
            <a:pPr lvl="1"/>
            <a:r>
              <a:rPr lang="en-US" dirty="0" smtClean="0"/>
              <a:t>Second level (</a:t>
            </a:r>
            <a:r>
              <a:rPr lang="en-US" dirty="0" err="1" smtClean="0"/>
              <a:t>Orgon</a:t>
            </a:r>
            <a:r>
              <a:rPr lang="en-US" dirty="0" smtClean="0"/>
              <a:t> Slab Light, 20)</a:t>
            </a:r>
          </a:p>
          <a:p>
            <a:pPr lvl="2"/>
            <a:r>
              <a:rPr lang="en-US" dirty="0" smtClean="0"/>
              <a:t>Third level (</a:t>
            </a:r>
            <a:r>
              <a:rPr lang="en-US" dirty="0" err="1" smtClean="0"/>
              <a:t>Orgon</a:t>
            </a:r>
            <a:r>
              <a:rPr lang="en-US" dirty="0" smtClean="0"/>
              <a:t> Slab Light, 18)</a:t>
            </a:r>
          </a:p>
          <a:p>
            <a:pPr lvl="3"/>
            <a:r>
              <a:rPr lang="en-US" dirty="0" smtClean="0"/>
              <a:t>Fourth level (</a:t>
            </a:r>
            <a:r>
              <a:rPr lang="en-US" dirty="0" err="1" smtClean="0"/>
              <a:t>Orgon</a:t>
            </a:r>
            <a:r>
              <a:rPr lang="en-US" dirty="0" smtClean="0"/>
              <a:t> Slab Light, 16)</a:t>
            </a:r>
          </a:p>
          <a:p>
            <a:pPr lvl="4"/>
            <a:r>
              <a:rPr lang="en-US" dirty="0" smtClean="0"/>
              <a:t>Fifth level (</a:t>
            </a:r>
            <a:r>
              <a:rPr lang="en-US" dirty="0" err="1" smtClean="0"/>
              <a:t>Orgon</a:t>
            </a:r>
            <a:r>
              <a:rPr lang="en-US" dirty="0" smtClean="0"/>
              <a:t> Slab Light14)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202684"/>
            <a:ext cx="9342553" cy="4671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958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5" y="1736726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1pPr>
          </a:lstStyle>
          <a:p>
            <a:r>
              <a:rPr lang="en-US" dirty="0" smtClean="0"/>
              <a:t>Graphic Here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003B49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202684"/>
            <a:ext cx="9342553" cy="4671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014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842046"/>
            <a:ext cx="6972300" cy="2641756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rgbClr val="FAF6EC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TITLE HERE</a:t>
            </a:r>
          </a:p>
          <a:p>
            <a:pPr lvl="0"/>
            <a:r>
              <a:rPr lang="en-US" dirty="0" smtClean="0"/>
              <a:t>ORGON SLAB MEDIUM, 50 PT. 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202684"/>
            <a:ext cx="9342553" cy="4671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259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86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63" r:id="rId2"/>
    <p:sldLayoutId id="2147483664" r:id="rId3"/>
    <p:sldLayoutId id="2147483665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B2B4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176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54" r:id="rId5"/>
    <p:sldLayoutId id="2147483655" r:id="rId6"/>
    <p:sldLayoutId id="2147483656" r:id="rId7"/>
    <p:sldLayoutId id="2147483657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509E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1166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rovost.mst.edu/facultyincentiveplan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71757" y="1640009"/>
            <a:ext cx="7802542" cy="2641756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Provost Report</a:t>
            </a:r>
          </a:p>
          <a:p>
            <a:r>
              <a:rPr lang="en-US" sz="3400" b="1" dirty="0" smtClean="0"/>
              <a:t>Dr. Robert J. Marley</a:t>
            </a:r>
          </a:p>
          <a:p>
            <a:r>
              <a:rPr lang="en-US" sz="2800" dirty="0" smtClean="0"/>
              <a:t>Provost and Executive Vice Chancellor for Academic Affairs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671757" y="5821251"/>
            <a:ext cx="65404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Orgon Slab" panose="02000503000000020004" pitchFamily="50" charset="0"/>
              </a:rPr>
              <a:t>Faculty Senate Meeting				June 16, 2016</a:t>
            </a:r>
            <a:endParaRPr lang="en-US" sz="2000" dirty="0">
              <a:latin typeface="Orgon Slab" panose="020005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47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56754" y="2518173"/>
            <a:ext cx="8852065" cy="991999"/>
          </a:xfrm>
        </p:spPr>
        <p:txBody>
          <a:bodyPr>
            <a:normAutofit/>
          </a:bodyPr>
          <a:lstStyle/>
          <a:p>
            <a:pPr algn="ctr"/>
            <a:r>
              <a:rPr lang="en-US" sz="4500" dirty="0" smtClean="0"/>
              <a:t>Division Updates</a:t>
            </a:r>
            <a:endParaRPr lang="en-US" sz="4500" dirty="0"/>
          </a:p>
        </p:txBody>
      </p:sp>
    </p:spTree>
    <p:extLst>
      <p:ext uri="{BB962C8B-B14F-4D97-AF65-F5344CB8AC3E}">
        <p14:creationId xmlns:p14="http://schemas.microsoft.com/office/powerpoint/2010/main" val="972005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02099" y="1035901"/>
            <a:ext cx="8196210" cy="3701376"/>
          </a:xfrm>
        </p:spPr>
        <p:txBody>
          <a:bodyPr/>
          <a:lstStyle/>
          <a:p>
            <a:pPr marL="342900" lvl="2" indent="-342900">
              <a:tabLst>
                <a:tab pos="339725" algn="l"/>
                <a:tab pos="687388" algn="l"/>
              </a:tabLst>
              <a:defRPr/>
            </a:pPr>
            <a:r>
              <a:rPr lang="en-US" altLang="en-US" b="1" dirty="0">
                <a:solidFill>
                  <a:srgbClr val="005F83"/>
                </a:solidFill>
              </a:rPr>
              <a:t>Daniel Fischer </a:t>
            </a:r>
            <a:r>
              <a:rPr lang="en-US" altLang="en-US" dirty="0">
                <a:solidFill>
                  <a:srgbClr val="005F83"/>
                </a:solidFill>
              </a:rPr>
              <a:t>(Physics) has been awarded a CAREER awards totaling $400,000 by the NSF for his project entitled “Control and Analysis of Atomic Few-Body Dynamics.”</a:t>
            </a:r>
          </a:p>
          <a:p>
            <a:pPr marL="342900" lvl="2" indent="-342900">
              <a:tabLst>
                <a:tab pos="339725" algn="l"/>
                <a:tab pos="687388" algn="l"/>
              </a:tabLst>
              <a:defRPr/>
            </a:pPr>
            <a:endParaRPr lang="en-US" altLang="en-US" dirty="0">
              <a:solidFill>
                <a:srgbClr val="005F83"/>
              </a:solidFill>
            </a:endParaRPr>
          </a:p>
          <a:p>
            <a:pPr marL="342900" lvl="2" indent="-342900">
              <a:tabLst>
                <a:tab pos="339725" algn="l"/>
                <a:tab pos="687388" algn="l"/>
              </a:tabLst>
              <a:defRPr/>
            </a:pPr>
            <a:r>
              <a:rPr lang="en-US" altLang="en-US" b="1" dirty="0">
                <a:solidFill>
                  <a:srgbClr val="005F83"/>
                </a:solidFill>
              </a:rPr>
              <a:t>V.A. Samaranayake </a:t>
            </a:r>
            <a:r>
              <a:rPr lang="en-US" altLang="en-US" dirty="0">
                <a:solidFill>
                  <a:srgbClr val="005F83"/>
                </a:solidFill>
              </a:rPr>
              <a:t>(Mathematics and Statistics) has received funds totaling $230,311 from Missouri Department of Higher Education for his project entitled “Science Education and Quantitative Literacy: An Inquiry-Based Approach.”</a:t>
            </a:r>
          </a:p>
          <a:p>
            <a:pPr marL="342900" lvl="2" indent="-342900">
              <a:tabLst>
                <a:tab pos="339725" algn="l"/>
                <a:tab pos="687388" algn="l"/>
              </a:tabLst>
              <a:defRPr/>
            </a:pPr>
            <a:endParaRPr lang="en-US" altLang="en-US" dirty="0">
              <a:solidFill>
                <a:srgbClr val="005F83"/>
              </a:solidFill>
            </a:endParaRPr>
          </a:p>
          <a:p>
            <a:pPr marL="342900" lvl="2" indent="-342900">
              <a:tabLst>
                <a:tab pos="339725" algn="l"/>
                <a:tab pos="687388" algn="l"/>
              </a:tabLst>
              <a:defRPr/>
            </a:pPr>
            <a:r>
              <a:rPr lang="en-US" altLang="en-US" b="1" dirty="0" err="1">
                <a:solidFill>
                  <a:srgbClr val="005F83"/>
                </a:solidFill>
              </a:rPr>
              <a:t>Honglan</a:t>
            </a:r>
            <a:r>
              <a:rPr lang="en-US" altLang="en-US" b="1" dirty="0">
                <a:solidFill>
                  <a:srgbClr val="005F83"/>
                </a:solidFill>
              </a:rPr>
              <a:t> Shi </a:t>
            </a:r>
            <a:r>
              <a:rPr lang="en-US" altLang="en-US" dirty="0">
                <a:solidFill>
                  <a:srgbClr val="005F83"/>
                </a:solidFill>
              </a:rPr>
              <a:t>(Chemistry) has received funds totaling $50,000 from PerkinElmer Health Sciences, Inc. for her project entitled “Beta Testing of PerkinElmer’s ICP-OES (Inductively Coupled Plasma-Optical Emission Spectroscopy) Instrument.”</a:t>
            </a:r>
          </a:p>
          <a:p>
            <a:pPr marL="342900" lvl="2" indent="-342900">
              <a:tabLst>
                <a:tab pos="339725" algn="l"/>
                <a:tab pos="687388" algn="l"/>
              </a:tabLst>
              <a:defRPr/>
            </a:pPr>
            <a:endParaRPr lang="en-US" altLang="en-US" dirty="0">
              <a:solidFill>
                <a:srgbClr val="005F83"/>
              </a:solidFill>
            </a:endParaRPr>
          </a:p>
          <a:p>
            <a:pPr marL="342900" lvl="2" indent="-342900">
              <a:tabLst>
                <a:tab pos="339725" algn="l"/>
                <a:tab pos="687388" algn="l"/>
              </a:tabLst>
              <a:defRPr/>
            </a:pPr>
            <a:r>
              <a:rPr lang="en-US" altLang="en-US" b="1" dirty="0">
                <a:solidFill>
                  <a:srgbClr val="005F83"/>
                </a:solidFill>
              </a:rPr>
              <a:t>Ulrich </a:t>
            </a:r>
            <a:r>
              <a:rPr lang="en-US" altLang="en-US" b="1" dirty="0" err="1">
                <a:solidFill>
                  <a:srgbClr val="005F83"/>
                </a:solidFill>
              </a:rPr>
              <a:t>Jentschura</a:t>
            </a:r>
            <a:r>
              <a:rPr lang="en-US" altLang="en-US" b="1" dirty="0">
                <a:solidFill>
                  <a:srgbClr val="005F83"/>
                </a:solidFill>
              </a:rPr>
              <a:t> </a:t>
            </a:r>
            <a:r>
              <a:rPr lang="en-US" altLang="en-US" dirty="0">
                <a:solidFill>
                  <a:srgbClr val="005F83"/>
                </a:solidFill>
              </a:rPr>
              <a:t>(Physics) has received an </a:t>
            </a:r>
            <a:r>
              <a:rPr lang="en-US" altLang="en-US" dirty="0" smtClean="0">
                <a:solidFill>
                  <a:srgbClr val="005F83"/>
                </a:solidFill>
              </a:rPr>
              <a:t>additional</a:t>
            </a:r>
          </a:p>
          <a:p>
            <a:pPr marL="0" lvl="2" indent="0">
              <a:buNone/>
              <a:tabLst>
                <a:tab pos="339725" algn="l"/>
                <a:tab pos="687388" algn="l"/>
              </a:tabLst>
              <a:defRPr/>
            </a:pPr>
            <a:r>
              <a:rPr lang="en-US" altLang="en-US" dirty="0">
                <a:solidFill>
                  <a:srgbClr val="005F83"/>
                </a:solidFill>
              </a:rPr>
              <a:t>	</a:t>
            </a:r>
            <a:r>
              <a:rPr lang="en-US" altLang="en-US" dirty="0" smtClean="0">
                <a:solidFill>
                  <a:srgbClr val="005F83"/>
                </a:solidFill>
              </a:rPr>
              <a:t>$75,000 </a:t>
            </a:r>
            <a:r>
              <a:rPr lang="en-US" altLang="en-US" dirty="0">
                <a:solidFill>
                  <a:srgbClr val="005F83"/>
                </a:solidFill>
              </a:rPr>
              <a:t>from </a:t>
            </a:r>
            <a:r>
              <a:rPr lang="en-US" altLang="en-US" dirty="0" smtClean="0">
                <a:solidFill>
                  <a:srgbClr val="005F83"/>
                </a:solidFill>
              </a:rPr>
              <a:t>NSF for </a:t>
            </a:r>
            <a:r>
              <a:rPr lang="en-US" altLang="en-US" dirty="0">
                <a:solidFill>
                  <a:srgbClr val="005F83"/>
                </a:solidFill>
              </a:rPr>
              <a:t>his project entitled “</a:t>
            </a:r>
            <a:r>
              <a:rPr lang="en-US" altLang="en-US" dirty="0" smtClean="0">
                <a:solidFill>
                  <a:srgbClr val="005F83"/>
                </a:solidFill>
              </a:rPr>
              <a:t>Quantum</a:t>
            </a:r>
          </a:p>
          <a:p>
            <a:pPr marL="0" lvl="2" indent="0">
              <a:buNone/>
              <a:tabLst>
                <a:tab pos="339725" algn="l"/>
                <a:tab pos="687388" algn="l"/>
              </a:tabLst>
              <a:defRPr/>
            </a:pPr>
            <a:r>
              <a:rPr lang="en-US" altLang="en-US" dirty="0">
                <a:solidFill>
                  <a:srgbClr val="005F83"/>
                </a:solidFill>
              </a:rPr>
              <a:t>	</a:t>
            </a:r>
            <a:r>
              <a:rPr lang="en-US" altLang="en-US" dirty="0" smtClean="0">
                <a:solidFill>
                  <a:srgbClr val="005F83"/>
                </a:solidFill>
              </a:rPr>
              <a:t>Vacuum </a:t>
            </a:r>
            <a:r>
              <a:rPr lang="en-US" altLang="en-US" dirty="0">
                <a:solidFill>
                  <a:srgbClr val="005F83"/>
                </a:solidFill>
              </a:rPr>
              <a:t>and Atoms” bringing the </a:t>
            </a:r>
            <a:r>
              <a:rPr lang="en-US" altLang="en-US" dirty="0" smtClean="0">
                <a:solidFill>
                  <a:srgbClr val="005F83"/>
                </a:solidFill>
              </a:rPr>
              <a:t>total </a:t>
            </a:r>
            <a:r>
              <a:rPr lang="en-US" altLang="en-US" dirty="0">
                <a:solidFill>
                  <a:srgbClr val="005F83"/>
                </a:solidFill>
              </a:rPr>
              <a:t>grant </a:t>
            </a:r>
            <a:r>
              <a:rPr lang="en-US" altLang="en-US" dirty="0" smtClean="0">
                <a:solidFill>
                  <a:srgbClr val="005F83"/>
                </a:solidFill>
              </a:rPr>
              <a:t>amount</a:t>
            </a:r>
          </a:p>
          <a:p>
            <a:pPr marL="0" lvl="2" indent="0">
              <a:buNone/>
              <a:tabLst>
                <a:tab pos="339725" algn="l"/>
                <a:tab pos="687388" algn="l"/>
              </a:tabLst>
              <a:defRPr/>
            </a:pPr>
            <a:r>
              <a:rPr lang="en-US" altLang="en-US" dirty="0">
                <a:solidFill>
                  <a:srgbClr val="005F83"/>
                </a:solidFill>
              </a:rPr>
              <a:t>	</a:t>
            </a:r>
            <a:r>
              <a:rPr lang="en-US" altLang="en-US" dirty="0" smtClean="0">
                <a:solidFill>
                  <a:srgbClr val="005F83"/>
                </a:solidFill>
              </a:rPr>
              <a:t>to </a:t>
            </a:r>
            <a:r>
              <a:rPr lang="en-US" altLang="en-US" dirty="0">
                <a:solidFill>
                  <a:srgbClr val="005F83"/>
                </a:solidFill>
              </a:rPr>
              <a:t>$225,000.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91589" y="523910"/>
            <a:ext cx="8817230" cy="511991"/>
          </a:xfrm>
        </p:spPr>
        <p:txBody>
          <a:bodyPr/>
          <a:lstStyle/>
          <a:p>
            <a:pPr algn="ctr"/>
            <a:r>
              <a:rPr lang="en-US" dirty="0"/>
              <a:t>College of Arts, Sciences, and </a:t>
            </a:r>
            <a:r>
              <a:rPr lang="en-US" dirty="0" smtClean="0"/>
              <a:t>Business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407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02099" y="1220706"/>
            <a:ext cx="8196210" cy="3701376"/>
          </a:xfrm>
        </p:spPr>
        <p:txBody>
          <a:bodyPr/>
          <a:lstStyle/>
          <a:p>
            <a:pPr marL="342900" lvl="2" indent="-342900">
              <a:tabLst>
                <a:tab pos="339725" algn="l"/>
                <a:tab pos="687388" algn="l"/>
              </a:tabLst>
              <a:defRPr/>
            </a:pPr>
            <a:r>
              <a:rPr lang="en-US" altLang="en-US" sz="1900" b="1" dirty="0">
                <a:solidFill>
                  <a:srgbClr val="005F83"/>
                </a:solidFill>
              </a:rPr>
              <a:t>UM Research Board </a:t>
            </a:r>
            <a:r>
              <a:rPr lang="en-US" altLang="en-US" sz="1900" b="1" dirty="0" smtClean="0">
                <a:solidFill>
                  <a:srgbClr val="005F83"/>
                </a:solidFill>
              </a:rPr>
              <a:t>Funding</a:t>
            </a:r>
          </a:p>
          <a:p>
            <a:pPr marL="800100" lvl="3" indent="-342900">
              <a:tabLst>
                <a:tab pos="339725" algn="l"/>
                <a:tab pos="687388" algn="l"/>
              </a:tabLst>
              <a:defRPr/>
            </a:pPr>
            <a:r>
              <a:rPr lang="en-US" altLang="en-US" sz="1700" b="1" dirty="0" smtClean="0">
                <a:solidFill>
                  <a:srgbClr val="005F83"/>
                </a:solidFill>
              </a:rPr>
              <a:t>Julie </a:t>
            </a:r>
            <a:r>
              <a:rPr lang="en-US" altLang="en-US" sz="1700" b="1" dirty="0" err="1">
                <a:solidFill>
                  <a:srgbClr val="005F83"/>
                </a:solidFill>
              </a:rPr>
              <a:t>Semon</a:t>
            </a:r>
            <a:r>
              <a:rPr lang="en-US" altLang="en-US" sz="1700" b="1" dirty="0">
                <a:solidFill>
                  <a:srgbClr val="005F83"/>
                </a:solidFill>
              </a:rPr>
              <a:t> </a:t>
            </a:r>
            <a:r>
              <a:rPr lang="en-US" altLang="en-US" sz="1700" dirty="0">
                <a:solidFill>
                  <a:srgbClr val="005F83"/>
                </a:solidFill>
              </a:rPr>
              <a:t>(Biological Sciences) received $51,463 for her project entitled, “Bioactive Glass and Adipose Stem Cells in Wound Healing</a:t>
            </a:r>
            <a:r>
              <a:rPr lang="en-US" altLang="en-US" sz="1700" dirty="0" smtClean="0">
                <a:solidFill>
                  <a:srgbClr val="005F83"/>
                </a:solidFill>
              </a:rPr>
              <a:t>.”</a:t>
            </a:r>
          </a:p>
          <a:p>
            <a:pPr marL="457200" lvl="3" indent="0">
              <a:buNone/>
              <a:tabLst>
                <a:tab pos="339725" algn="l"/>
                <a:tab pos="687388" algn="l"/>
              </a:tabLst>
              <a:defRPr/>
            </a:pPr>
            <a:endParaRPr lang="en-US" altLang="en-US" sz="1700" dirty="0" smtClean="0">
              <a:solidFill>
                <a:srgbClr val="005F83"/>
              </a:solidFill>
            </a:endParaRPr>
          </a:p>
          <a:p>
            <a:pPr marL="800100" lvl="3" indent="-342900">
              <a:tabLst>
                <a:tab pos="339725" algn="l"/>
                <a:tab pos="687388" algn="l"/>
              </a:tabLst>
              <a:defRPr/>
            </a:pPr>
            <a:r>
              <a:rPr lang="en-US" altLang="en-US" sz="1900" b="1" dirty="0" smtClean="0">
                <a:solidFill>
                  <a:srgbClr val="005F83"/>
                </a:solidFill>
              </a:rPr>
              <a:t>Chen </a:t>
            </a:r>
            <a:r>
              <a:rPr lang="en-US" altLang="en-US" sz="1900" b="1" dirty="0" err="1">
                <a:solidFill>
                  <a:srgbClr val="005F83"/>
                </a:solidFill>
              </a:rPr>
              <a:t>Hou</a:t>
            </a:r>
            <a:r>
              <a:rPr lang="en-US" altLang="en-US" sz="1900" b="1" dirty="0">
                <a:solidFill>
                  <a:srgbClr val="005F83"/>
                </a:solidFill>
              </a:rPr>
              <a:t> </a:t>
            </a:r>
            <a:r>
              <a:rPr lang="en-US" altLang="en-US" sz="1900" dirty="0">
                <a:solidFill>
                  <a:srgbClr val="005F83"/>
                </a:solidFill>
              </a:rPr>
              <a:t>(Biological Sciences) received $51,463 for his project entitled, “Oxidative Damage is More Sensitive to Growth than to Metabolism</a:t>
            </a:r>
            <a:r>
              <a:rPr lang="en-US" altLang="en-US" sz="1900" dirty="0" smtClean="0">
                <a:solidFill>
                  <a:srgbClr val="005F83"/>
                </a:solidFill>
              </a:rPr>
              <a:t>.”</a:t>
            </a:r>
          </a:p>
          <a:p>
            <a:pPr marL="457200" lvl="3" indent="0">
              <a:buNone/>
              <a:tabLst>
                <a:tab pos="339725" algn="l"/>
                <a:tab pos="687388" algn="l"/>
              </a:tabLst>
              <a:defRPr/>
            </a:pPr>
            <a:endParaRPr lang="en-US" altLang="en-US" sz="1900" dirty="0" smtClean="0">
              <a:solidFill>
                <a:srgbClr val="005F83"/>
              </a:solidFill>
            </a:endParaRPr>
          </a:p>
          <a:p>
            <a:pPr marL="800100" lvl="3" indent="-342900">
              <a:tabLst>
                <a:tab pos="339725" algn="l"/>
                <a:tab pos="687388" algn="l"/>
              </a:tabLst>
              <a:defRPr/>
            </a:pPr>
            <a:r>
              <a:rPr lang="en-US" altLang="en-US" sz="1900" b="1" dirty="0" smtClean="0">
                <a:solidFill>
                  <a:srgbClr val="005F83"/>
                </a:solidFill>
              </a:rPr>
              <a:t>Kathryn </a:t>
            </a:r>
            <a:r>
              <a:rPr lang="en-US" altLang="en-US" sz="1900" b="1" dirty="0">
                <a:solidFill>
                  <a:srgbClr val="005F83"/>
                </a:solidFill>
              </a:rPr>
              <a:t>Dolan </a:t>
            </a:r>
            <a:r>
              <a:rPr lang="en-US" altLang="en-US" sz="1900" dirty="0">
                <a:solidFill>
                  <a:srgbClr val="005F83"/>
                </a:solidFill>
              </a:rPr>
              <a:t>(English and Technical Communication) received $10,000 for her project entitled, “Dinner Stories:  Food Animals and the Environment in the Nineteenth-Century U.S. Literature</a:t>
            </a:r>
            <a:r>
              <a:rPr lang="en-US" altLang="en-US" sz="1900" dirty="0" smtClean="0">
                <a:solidFill>
                  <a:srgbClr val="005F83"/>
                </a:solidFill>
              </a:rPr>
              <a:t>.”</a:t>
            </a:r>
          </a:p>
          <a:p>
            <a:pPr marL="457200" lvl="3" indent="0">
              <a:buNone/>
              <a:tabLst>
                <a:tab pos="339725" algn="l"/>
                <a:tab pos="687388" algn="l"/>
              </a:tabLst>
              <a:defRPr/>
            </a:pPr>
            <a:endParaRPr lang="en-US" altLang="en-US" sz="1900" dirty="0" smtClean="0">
              <a:solidFill>
                <a:srgbClr val="005F83"/>
              </a:solidFill>
            </a:endParaRPr>
          </a:p>
          <a:p>
            <a:pPr marL="800100" lvl="3" indent="-342900">
              <a:tabLst>
                <a:tab pos="339725" algn="l"/>
                <a:tab pos="687388" algn="l"/>
              </a:tabLst>
              <a:defRPr/>
            </a:pPr>
            <a:r>
              <a:rPr lang="en-US" altLang="en-US" sz="1900" b="1" dirty="0" err="1" smtClean="0">
                <a:solidFill>
                  <a:srgbClr val="005F83"/>
                </a:solidFill>
              </a:rPr>
              <a:t>Aleksandr</a:t>
            </a:r>
            <a:r>
              <a:rPr lang="en-US" altLang="en-US" sz="1900" b="1" dirty="0" smtClean="0">
                <a:solidFill>
                  <a:srgbClr val="005F83"/>
                </a:solidFill>
              </a:rPr>
              <a:t> </a:t>
            </a:r>
            <a:r>
              <a:rPr lang="en-US" altLang="en-US" sz="1900" b="1" dirty="0" err="1">
                <a:solidFill>
                  <a:srgbClr val="005F83"/>
                </a:solidFill>
              </a:rPr>
              <a:t>Chernatynskiy</a:t>
            </a:r>
            <a:r>
              <a:rPr lang="en-US" altLang="en-US" sz="1900" b="1" dirty="0">
                <a:solidFill>
                  <a:srgbClr val="005F83"/>
                </a:solidFill>
              </a:rPr>
              <a:t> </a:t>
            </a:r>
            <a:r>
              <a:rPr lang="en-US" altLang="en-US" sz="1900" dirty="0">
                <a:solidFill>
                  <a:srgbClr val="005F83"/>
                </a:solidFill>
              </a:rPr>
              <a:t>(Physics) received $</a:t>
            </a:r>
            <a:r>
              <a:rPr lang="en-US" altLang="en-US" sz="1900" dirty="0" smtClean="0">
                <a:solidFill>
                  <a:srgbClr val="005F83"/>
                </a:solidFill>
              </a:rPr>
              <a:t>28,000</a:t>
            </a:r>
          </a:p>
          <a:p>
            <a:pPr marL="457200" lvl="3" indent="0">
              <a:buNone/>
              <a:tabLst>
                <a:tab pos="339725" algn="l"/>
                <a:tab pos="687388" algn="l"/>
              </a:tabLst>
              <a:defRPr/>
            </a:pPr>
            <a:r>
              <a:rPr lang="en-US" altLang="en-US" sz="1900" dirty="0">
                <a:solidFill>
                  <a:srgbClr val="005F83"/>
                </a:solidFill>
              </a:rPr>
              <a:t>	 </a:t>
            </a:r>
            <a:r>
              <a:rPr lang="en-US" altLang="en-US" sz="1900" dirty="0" smtClean="0">
                <a:solidFill>
                  <a:srgbClr val="005F83"/>
                </a:solidFill>
              </a:rPr>
              <a:t> for </a:t>
            </a:r>
            <a:r>
              <a:rPr lang="en-US" altLang="en-US" sz="1900" dirty="0">
                <a:solidFill>
                  <a:srgbClr val="005F83"/>
                </a:solidFill>
              </a:rPr>
              <a:t>his project entitled, “Spin Crossover and Thermal </a:t>
            </a:r>
            <a:r>
              <a:rPr lang="en-US" altLang="en-US" sz="1900" dirty="0" smtClean="0">
                <a:solidFill>
                  <a:srgbClr val="005F83"/>
                </a:solidFill>
              </a:rPr>
              <a:t>		     	  	  Conductivity </a:t>
            </a:r>
            <a:r>
              <a:rPr lang="en-US" altLang="en-US" sz="1900" dirty="0">
                <a:solidFill>
                  <a:srgbClr val="005F83"/>
                </a:solidFill>
              </a:rPr>
              <a:t>of Fe-Mg-O.”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91589" y="523911"/>
            <a:ext cx="8817230" cy="548432"/>
          </a:xfrm>
        </p:spPr>
        <p:txBody>
          <a:bodyPr/>
          <a:lstStyle/>
          <a:p>
            <a:pPr algn="ctr"/>
            <a:r>
              <a:rPr lang="en-US" dirty="0"/>
              <a:t>College of Arts, Sciences, and </a:t>
            </a:r>
            <a:r>
              <a:rPr lang="en-US" dirty="0" smtClean="0"/>
              <a:t>Business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695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659305" y="1113272"/>
            <a:ext cx="8196210" cy="3701376"/>
          </a:xfrm>
        </p:spPr>
        <p:txBody>
          <a:bodyPr/>
          <a:lstStyle/>
          <a:p>
            <a:pPr marL="342900" lvl="2" indent="-342900">
              <a:tabLst>
                <a:tab pos="339725" algn="l"/>
                <a:tab pos="687388" algn="l"/>
              </a:tabLst>
              <a:defRPr/>
            </a:pPr>
            <a:r>
              <a:rPr lang="en-US" altLang="en-US" sz="1900" b="1" dirty="0">
                <a:solidFill>
                  <a:srgbClr val="005F83"/>
                </a:solidFill>
              </a:rPr>
              <a:t>Best-in-Class Pilot Study </a:t>
            </a:r>
            <a:r>
              <a:rPr lang="en-US" altLang="en-US" sz="1900" b="1" dirty="0" smtClean="0">
                <a:solidFill>
                  <a:srgbClr val="005F83"/>
                </a:solidFill>
              </a:rPr>
              <a:t>Program</a:t>
            </a:r>
          </a:p>
          <a:p>
            <a:pPr marL="800100" lvl="3" indent="-342900">
              <a:tabLst>
                <a:tab pos="339725" algn="l"/>
                <a:tab pos="687388" algn="l"/>
              </a:tabLst>
              <a:defRPr/>
            </a:pPr>
            <a:r>
              <a:rPr lang="en-US" altLang="en-US" sz="1700" b="1" dirty="0" smtClean="0">
                <a:solidFill>
                  <a:srgbClr val="005F83"/>
                </a:solidFill>
              </a:rPr>
              <a:t>Matthew </a:t>
            </a:r>
            <a:r>
              <a:rPr lang="en-US" altLang="en-US" sz="1700" b="1" dirty="0">
                <a:solidFill>
                  <a:srgbClr val="005F83"/>
                </a:solidFill>
              </a:rPr>
              <a:t>Thimgan </a:t>
            </a:r>
            <a:r>
              <a:rPr lang="en-US" altLang="en-US" sz="1700" dirty="0">
                <a:solidFill>
                  <a:srgbClr val="005F83"/>
                </a:solidFill>
              </a:rPr>
              <a:t>(Biological Sciences) received $20,000 for his proposal, “Objective Detection of Sleepiness Using Physiologic Measures</a:t>
            </a:r>
            <a:r>
              <a:rPr lang="en-US" altLang="en-US" sz="1700" dirty="0" smtClean="0">
                <a:solidFill>
                  <a:srgbClr val="005F83"/>
                </a:solidFill>
              </a:rPr>
              <a:t>.”</a:t>
            </a:r>
          </a:p>
          <a:p>
            <a:pPr marL="800100" lvl="3" indent="-342900">
              <a:tabLst>
                <a:tab pos="339725" algn="l"/>
                <a:tab pos="687388" algn="l"/>
              </a:tabLst>
              <a:defRPr/>
            </a:pPr>
            <a:r>
              <a:rPr lang="en-US" altLang="en-US" sz="1900" b="1" dirty="0" err="1" smtClean="0">
                <a:solidFill>
                  <a:srgbClr val="005F83"/>
                </a:solidFill>
              </a:rPr>
              <a:t>Manashi</a:t>
            </a:r>
            <a:r>
              <a:rPr lang="en-US" altLang="en-US" sz="1900" b="1" dirty="0" smtClean="0">
                <a:solidFill>
                  <a:srgbClr val="005F83"/>
                </a:solidFill>
              </a:rPr>
              <a:t> </a:t>
            </a:r>
            <a:r>
              <a:rPr lang="en-US" altLang="en-US" sz="1900" b="1" dirty="0" err="1">
                <a:solidFill>
                  <a:srgbClr val="005F83"/>
                </a:solidFill>
              </a:rPr>
              <a:t>Nath</a:t>
            </a:r>
            <a:r>
              <a:rPr lang="en-US" altLang="en-US" sz="1900" b="1" dirty="0">
                <a:solidFill>
                  <a:srgbClr val="005F83"/>
                </a:solidFill>
              </a:rPr>
              <a:t> </a:t>
            </a:r>
            <a:r>
              <a:rPr lang="en-US" altLang="en-US" sz="1900" dirty="0">
                <a:solidFill>
                  <a:srgbClr val="005F83"/>
                </a:solidFill>
              </a:rPr>
              <a:t>(Chemistry) received $20,000 for her proposal, “Synthesis of Robust Nanostructured Borides and Carbides for Smart Applications under Extreme Environments.”</a:t>
            </a:r>
          </a:p>
          <a:p>
            <a:pPr marL="342900" lvl="2" indent="-342900">
              <a:tabLst>
                <a:tab pos="339725" algn="l"/>
                <a:tab pos="687388" algn="l"/>
              </a:tabLst>
              <a:defRPr/>
            </a:pPr>
            <a:endParaRPr lang="en-US" altLang="en-US" sz="1900" dirty="0">
              <a:solidFill>
                <a:srgbClr val="005F83"/>
              </a:solidFill>
            </a:endParaRPr>
          </a:p>
          <a:p>
            <a:pPr marL="342900" lvl="2" indent="-342900">
              <a:tabLst>
                <a:tab pos="339725" algn="l"/>
                <a:tab pos="687388" algn="l"/>
              </a:tabLst>
              <a:defRPr/>
            </a:pPr>
            <a:r>
              <a:rPr lang="en-US" altLang="en-US" sz="1900" b="1" dirty="0">
                <a:solidFill>
                  <a:srgbClr val="005F83"/>
                </a:solidFill>
              </a:rPr>
              <a:t>Student </a:t>
            </a:r>
            <a:r>
              <a:rPr lang="en-US" altLang="en-US" sz="1900" b="1" dirty="0" smtClean="0">
                <a:solidFill>
                  <a:srgbClr val="005F83"/>
                </a:solidFill>
              </a:rPr>
              <a:t>Recognition</a:t>
            </a:r>
          </a:p>
          <a:p>
            <a:pPr marL="800100" lvl="3" indent="-342900">
              <a:tabLst>
                <a:tab pos="339725" algn="l"/>
                <a:tab pos="687388" algn="l"/>
              </a:tabLst>
              <a:defRPr/>
            </a:pPr>
            <a:r>
              <a:rPr lang="en-US" altLang="en-US" sz="1700" b="1" dirty="0" err="1" smtClean="0">
                <a:solidFill>
                  <a:srgbClr val="005F83"/>
                </a:solidFill>
              </a:rPr>
              <a:t>YeonKyung</a:t>
            </a:r>
            <a:r>
              <a:rPr lang="en-US" altLang="en-US" sz="1700" b="1" dirty="0" smtClean="0">
                <a:solidFill>
                  <a:srgbClr val="005F83"/>
                </a:solidFill>
              </a:rPr>
              <a:t> </a:t>
            </a:r>
            <a:r>
              <a:rPr lang="en-US" altLang="en-US" sz="1700" b="1" dirty="0">
                <a:solidFill>
                  <a:srgbClr val="005F83"/>
                </a:solidFill>
              </a:rPr>
              <a:t>Lee </a:t>
            </a:r>
            <a:r>
              <a:rPr lang="en-US" altLang="en-US" sz="1700" dirty="0">
                <a:solidFill>
                  <a:srgbClr val="005F83"/>
                </a:solidFill>
              </a:rPr>
              <a:t>(English and Technical Communication) was awarded $3,711 by the C.R. Anderson Research Fund Board of the Association for Business Communication for her research comparing the social media content of U.S. and Korean consumer products and airline </a:t>
            </a:r>
            <a:r>
              <a:rPr lang="en-US" altLang="en-US" sz="1700" dirty="0" smtClean="0">
                <a:solidFill>
                  <a:srgbClr val="005F83"/>
                </a:solidFill>
              </a:rPr>
              <a:t>companies and </a:t>
            </a:r>
            <a:r>
              <a:rPr lang="en-US" altLang="en-US" sz="1700" dirty="0">
                <a:solidFill>
                  <a:srgbClr val="005F83"/>
                </a:solidFill>
              </a:rPr>
              <a:t>compiling indicators of effectiveness related to cultural </a:t>
            </a:r>
            <a:r>
              <a:rPr lang="en-US" altLang="en-US" sz="1700" dirty="0" smtClean="0">
                <a:solidFill>
                  <a:srgbClr val="005F83"/>
                </a:solidFill>
              </a:rPr>
              <a:t>context. She </a:t>
            </a:r>
            <a:r>
              <a:rPr lang="en-US" altLang="en-US" sz="1700" dirty="0">
                <a:solidFill>
                  <a:srgbClr val="005F83"/>
                </a:solidFill>
              </a:rPr>
              <a:t>also received an internship with Southwest Airlines </a:t>
            </a:r>
            <a:r>
              <a:rPr lang="en-US" altLang="en-US" sz="1700" dirty="0" smtClean="0">
                <a:solidFill>
                  <a:srgbClr val="005F83"/>
                </a:solidFill>
              </a:rPr>
              <a:t>based on </a:t>
            </a:r>
            <a:r>
              <a:rPr lang="en-US" altLang="en-US" sz="1700" dirty="0">
                <a:solidFill>
                  <a:srgbClr val="005F83"/>
                </a:solidFill>
              </a:rPr>
              <a:t>this work.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91589" y="523911"/>
            <a:ext cx="8817230" cy="589362"/>
          </a:xfrm>
        </p:spPr>
        <p:txBody>
          <a:bodyPr/>
          <a:lstStyle/>
          <a:p>
            <a:pPr algn="ctr"/>
            <a:r>
              <a:rPr lang="en-US" dirty="0"/>
              <a:t>College of Arts, Sciences, and </a:t>
            </a:r>
            <a:r>
              <a:rPr lang="en-US" dirty="0" smtClean="0"/>
              <a:t>Business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523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91589" y="1059280"/>
            <a:ext cx="8663926" cy="5495108"/>
          </a:xfrm>
        </p:spPr>
        <p:txBody>
          <a:bodyPr/>
          <a:lstStyle/>
          <a:p>
            <a:r>
              <a:rPr lang="en-US" sz="1600" b="1" dirty="0">
                <a:solidFill>
                  <a:srgbClr val="005F83"/>
                </a:solidFill>
              </a:rPr>
              <a:t>Dr. David J. Rogers (GGPE) </a:t>
            </a:r>
            <a:r>
              <a:rPr lang="en-US" sz="1600" dirty="0">
                <a:solidFill>
                  <a:srgbClr val="005F83"/>
                </a:solidFill>
              </a:rPr>
              <a:t>selected as </a:t>
            </a:r>
            <a:r>
              <a:rPr lang="en-US" sz="1600" b="1" dirty="0">
                <a:solidFill>
                  <a:srgbClr val="005F83"/>
                </a:solidFill>
              </a:rPr>
              <a:t>Fellow</a:t>
            </a:r>
            <a:r>
              <a:rPr lang="en-US" sz="1600" dirty="0">
                <a:solidFill>
                  <a:srgbClr val="005F83"/>
                </a:solidFill>
              </a:rPr>
              <a:t> in the American Society of Civil Engineers (</a:t>
            </a:r>
            <a:r>
              <a:rPr lang="en-US" sz="1600" b="1" dirty="0">
                <a:solidFill>
                  <a:srgbClr val="005F83"/>
                </a:solidFill>
              </a:rPr>
              <a:t>ASCE</a:t>
            </a:r>
            <a:r>
              <a:rPr lang="en-US" sz="1600" dirty="0">
                <a:solidFill>
                  <a:srgbClr val="005F83"/>
                </a:solidFill>
              </a:rPr>
              <a:t>).</a:t>
            </a:r>
          </a:p>
          <a:p>
            <a:r>
              <a:rPr lang="en-US" sz="1600" b="1" dirty="0">
                <a:solidFill>
                  <a:srgbClr val="005F83"/>
                </a:solidFill>
              </a:rPr>
              <a:t>Dr. Curt Elmore (GGPE) </a:t>
            </a:r>
            <a:r>
              <a:rPr lang="en-US" sz="1600" dirty="0">
                <a:solidFill>
                  <a:srgbClr val="005F83"/>
                </a:solidFill>
              </a:rPr>
              <a:t>selected as </a:t>
            </a:r>
            <a:r>
              <a:rPr lang="en-US" sz="1600" b="1" dirty="0">
                <a:solidFill>
                  <a:srgbClr val="005F83"/>
                </a:solidFill>
              </a:rPr>
              <a:t>Fellow</a:t>
            </a:r>
            <a:r>
              <a:rPr lang="en-US" sz="1600" dirty="0">
                <a:solidFill>
                  <a:srgbClr val="005F83"/>
                </a:solidFill>
              </a:rPr>
              <a:t> in the American Society of Civil Engineers’ Environmental and Water Resources Institute (</a:t>
            </a:r>
            <a:r>
              <a:rPr lang="en-US" sz="1600" b="1" dirty="0">
                <a:solidFill>
                  <a:srgbClr val="005F83"/>
                </a:solidFill>
              </a:rPr>
              <a:t>ASCE-EWRI</a:t>
            </a:r>
            <a:r>
              <a:rPr lang="en-US" sz="1600" dirty="0">
                <a:solidFill>
                  <a:srgbClr val="005F83"/>
                </a:solidFill>
              </a:rPr>
              <a:t>).</a:t>
            </a:r>
          </a:p>
          <a:p>
            <a:r>
              <a:rPr lang="en-US" sz="1600" b="1" dirty="0">
                <a:solidFill>
                  <a:srgbClr val="005F83"/>
                </a:solidFill>
              </a:rPr>
              <a:t>Dr. Simon </a:t>
            </a:r>
            <a:r>
              <a:rPr lang="en-US" sz="1600" b="1" dirty="0" err="1">
                <a:solidFill>
                  <a:srgbClr val="005F83"/>
                </a:solidFill>
              </a:rPr>
              <a:t>Lekakh</a:t>
            </a:r>
            <a:r>
              <a:rPr lang="en-US" sz="1600" b="1" dirty="0">
                <a:solidFill>
                  <a:srgbClr val="005F83"/>
                </a:solidFill>
              </a:rPr>
              <a:t> (MET) </a:t>
            </a:r>
            <a:r>
              <a:rPr lang="en-US" sz="1600" dirty="0">
                <a:solidFill>
                  <a:srgbClr val="005F83"/>
                </a:solidFill>
              </a:rPr>
              <a:t>earned an </a:t>
            </a:r>
            <a:r>
              <a:rPr lang="en-US" sz="1600" b="1" dirty="0">
                <a:solidFill>
                  <a:srgbClr val="005F83"/>
                </a:solidFill>
              </a:rPr>
              <a:t>Award of Scientific Merit </a:t>
            </a:r>
            <a:r>
              <a:rPr lang="en-US" sz="1600" dirty="0">
                <a:solidFill>
                  <a:srgbClr val="005F83"/>
                </a:solidFill>
              </a:rPr>
              <a:t>from the American Foundry Society.</a:t>
            </a:r>
          </a:p>
          <a:p>
            <a:r>
              <a:rPr lang="en-US" sz="1600" b="1" dirty="0">
                <a:solidFill>
                  <a:srgbClr val="005F83"/>
                </a:solidFill>
              </a:rPr>
              <a:t>Dr. Steve Watkins (ECE) </a:t>
            </a:r>
            <a:r>
              <a:rPr lang="en-US" sz="1600" dirty="0">
                <a:solidFill>
                  <a:srgbClr val="005F83"/>
                </a:solidFill>
              </a:rPr>
              <a:t>profiled in the March-April 2016 issue of </a:t>
            </a:r>
            <a:r>
              <a:rPr lang="en-US" sz="1600" b="1" dirty="0">
                <a:solidFill>
                  <a:srgbClr val="005F83"/>
                </a:solidFill>
              </a:rPr>
              <a:t>ASEE Prism </a:t>
            </a:r>
            <a:r>
              <a:rPr lang="en-US" sz="1600" dirty="0">
                <a:solidFill>
                  <a:srgbClr val="005F83"/>
                </a:solidFill>
              </a:rPr>
              <a:t>for his work as ASEE Zone III chair.</a:t>
            </a:r>
          </a:p>
          <a:p>
            <a:r>
              <a:rPr lang="en-US" sz="1600" b="1" dirty="0">
                <a:solidFill>
                  <a:srgbClr val="005F83"/>
                </a:solidFill>
              </a:rPr>
              <a:t>Dr. William Schonberg (</a:t>
            </a:r>
            <a:r>
              <a:rPr lang="en-US" sz="1600" b="1" dirty="0" err="1">
                <a:solidFill>
                  <a:srgbClr val="005F83"/>
                </a:solidFill>
              </a:rPr>
              <a:t>CArEE</a:t>
            </a:r>
            <a:r>
              <a:rPr lang="en-US" sz="1600" b="1" dirty="0">
                <a:solidFill>
                  <a:srgbClr val="005F83"/>
                </a:solidFill>
              </a:rPr>
              <a:t>) </a:t>
            </a:r>
            <a:r>
              <a:rPr lang="en-US" sz="1600" dirty="0">
                <a:solidFill>
                  <a:srgbClr val="005F83"/>
                </a:solidFill>
              </a:rPr>
              <a:t>presented at </a:t>
            </a:r>
            <a:r>
              <a:rPr lang="en-US" sz="1600" b="1" dirty="0" err="1">
                <a:solidFill>
                  <a:srgbClr val="005F83"/>
                </a:solidFill>
              </a:rPr>
              <a:t>TEDxUCCI</a:t>
            </a:r>
            <a:r>
              <a:rPr lang="en-US" sz="1600" b="1" dirty="0">
                <a:solidFill>
                  <a:srgbClr val="005F83"/>
                </a:solidFill>
              </a:rPr>
              <a:t> 2016 </a:t>
            </a:r>
            <a:r>
              <a:rPr lang="en-US" sz="1600" dirty="0">
                <a:solidFill>
                  <a:srgbClr val="005F83"/>
                </a:solidFill>
              </a:rPr>
              <a:t>at the University College of the Cayman Islands.  Schonberg stressed that everyone needs to be technically literate to compete in the world of tomorrow. </a:t>
            </a:r>
          </a:p>
          <a:p>
            <a:r>
              <a:rPr lang="en-US" sz="1600" b="1" u="sng" dirty="0">
                <a:solidFill>
                  <a:srgbClr val="005F83"/>
                </a:solidFill>
              </a:rPr>
              <a:t>Experimental Mine Progress Pictures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91589" y="436820"/>
            <a:ext cx="8817230" cy="991999"/>
          </a:xfrm>
        </p:spPr>
        <p:txBody>
          <a:bodyPr/>
          <a:lstStyle/>
          <a:p>
            <a:pPr algn="ctr"/>
            <a:r>
              <a:rPr lang="en-US" dirty="0"/>
              <a:t>College of Engineering and </a:t>
            </a:r>
            <a:r>
              <a:rPr lang="en-US" dirty="0" smtClean="0"/>
              <a:t>Computing</a:t>
            </a:r>
            <a:endParaRPr lang="en-US" dirty="0"/>
          </a:p>
        </p:txBody>
      </p:sp>
      <p:pic>
        <p:nvPicPr>
          <p:cNvPr id="4" name="977B82A4-268E-4504-BDBD-7DCFAA5977E7" descr="977B82A4-268E-4504-BDBD-7DCFAA5977E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67" y="4466006"/>
            <a:ext cx="1734579" cy="1300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F2E3EA99-FE29-46AF-A392-96E7D33B450F" descr="F2E3EA99-FE29-46AF-A392-96E7D33B450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126" y="4466006"/>
            <a:ext cx="1716182" cy="128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6CFE8D27-2D29-406B-A223-2FCDB469903C" descr="6CFE8D27-2D29-406B-A223-2FCDB469903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084" y="4466005"/>
            <a:ext cx="1716183" cy="128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DFB9C64C-056C-4B4F-A29C-CC67607AB3A0" descr="DFB9C64C-056C-4B4F-A29C-CC67607AB3A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165" y="4050367"/>
            <a:ext cx="1716183" cy="128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2306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91589" y="1201783"/>
            <a:ext cx="8663926" cy="5495108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altLang="en-US" sz="2100" b="1" dirty="0">
                <a:solidFill>
                  <a:srgbClr val="005F83"/>
                </a:solidFill>
              </a:rPr>
              <a:t>Student Design and Experiential Learning Center </a:t>
            </a:r>
            <a:r>
              <a:rPr lang="en-US" altLang="en-US" sz="2100" b="1" dirty="0" smtClean="0">
                <a:solidFill>
                  <a:srgbClr val="005F83"/>
                </a:solidFill>
              </a:rPr>
              <a:t>Competitions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700" b="1" dirty="0" smtClean="0">
                <a:solidFill>
                  <a:srgbClr val="005F83"/>
                </a:solidFill>
              </a:rPr>
              <a:t>Mars </a:t>
            </a:r>
            <a:r>
              <a:rPr lang="en-US" altLang="en-US" sz="1700" b="1" dirty="0">
                <a:solidFill>
                  <a:srgbClr val="005F83"/>
                </a:solidFill>
              </a:rPr>
              <a:t>Rover</a:t>
            </a:r>
            <a:r>
              <a:rPr lang="en-US" altLang="en-US" sz="1700" dirty="0">
                <a:solidFill>
                  <a:srgbClr val="005F83"/>
                </a:solidFill>
              </a:rPr>
              <a:t>, Mars Desert Research Station-</a:t>
            </a:r>
            <a:r>
              <a:rPr lang="en-US" altLang="en-US" sz="1700" dirty="0" err="1">
                <a:solidFill>
                  <a:srgbClr val="005F83"/>
                </a:solidFill>
              </a:rPr>
              <a:t>Hanksville</a:t>
            </a:r>
            <a:r>
              <a:rPr lang="en-US" altLang="en-US" sz="1700" dirty="0">
                <a:solidFill>
                  <a:srgbClr val="005F83"/>
                </a:solidFill>
              </a:rPr>
              <a:t> Utah, </a:t>
            </a:r>
            <a:r>
              <a:rPr lang="en-US" altLang="en-US" sz="1700" dirty="0" smtClean="0">
                <a:solidFill>
                  <a:srgbClr val="005F83"/>
                </a:solidFill>
              </a:rPr>
              <a:t>June2-4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700" b="1" dirty="0" smtClean="0">
                <a:solidFill>
                  <a:srgbClr val="005F83"/>
                </a:solidFill>
              </a:rPr>
              <a:t>Formula </a:t>
            </a:r>
            <a:r>
              <a:rPr lang="en-US" altLang="en-US" sz="1700" b="1" dirty="0">
                <a:solidFill>
                  <a:srgbClr val="005F83"/>
                </a:solidFill>
              </a:rPr>
              <a:t>SAE</a:t>
            </a:r>
            <a:r>
              <a:rPr lang="en-US" altLang="en-US" sz="1700" dirty="0">
                <a:solidFill>
                  <a:srgbClr val="005F83"/>
                </a:solidFill>
              </a:rPr>
              <a:t>, Barrie Molson Center, Barrie Ontario, June </a:t>
            </a:r>
            <a:r>
              <a:rPr lang="en-US" altLang="en-US" sz="1700" dirty="0" smtClean="0">
                <a:solidFill>
                  <a:srgbClr val="005F83"/>
                </a:solidFill>
              </a:rPr>
              <a:t>2-5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700" b="1" dirty="0" smtClean="0">
                <a:solidFill>
                  <a:srgbClr val="005F83"/>
                </a:solidFill>
              </a:rPr>
              <a:t>Robotics</a:t>
            </a:r>
            <a:r>
              <a:rPr lang="en-US" altLang="en-US" sz="1700" dirty="0">
                <a:solidFill>
                  <a:srgbClr val="005F83"/>
                </a:solidFill>
              </a:rPr>
              <a:t>, Oakland University, Rochester Michigan, June </a:t>
            </a:r>
            <a:r>
              <a:rPr lang="en-US" altLang="en-US" sz="1700" dirty="0" smtClean="0">
                <a:solidFill>
                  <a:srgbClr val="005F83"/>
                </a:solidFill>
              </a:rPr>
              <a:t>3-6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700" b="1" dirty="0" smtClean="0">
                <a:solidFill>
                  <a:srgbClr val="005F83"/>
                </a:solidFill>
              </a:rPr>
              <a:t>Advanced </a:t>
            </a:r>
            <a:r>
              <a:rPr lang="en-US" altLang="en-US" sz="1700" b="1" dirty="0">
                <a:solidFill>
                  <a:srgbClr val="005F83"/>
                </a:solidFill>
              </a:rPr>
              <a:t>Aero Vehicle Group-Rocket</a:t>
            </a:r>
            <a:r>
              <a:rPr lang="en-US" altLang="en-US" sz="1700" dirty="0">
                <a:solidFill>
                  <a:srgbClr val="005F83"/>
                </a:solidFill>
              </a:rPr>
              <a:t>, Green River Utah, June 15-18</a:t>
            </a:r>
          </a:p>
          <a:p>
            <a:pPr>
              <a:buFont typeface="Wingdings" pitchFamily="2" charset="2"/>
              <a:buChar char="v"/>
            </a:pPr>
            <a:r>
              <a:rPr lang="en-US" altLang="en-US" sz="2100" b="1" dirty="0">
                <a:solidFill>
                  <a:srgbClr val="005F83"/>
                </a:solidFill>
              </a:rPr>
              <a:t>Hit the Ground Running (HGR) – July 10-19, </a:t>
            </a:r>
            <a:r>
              <a:rPr lang="en-US" altLang="en-US" sz="2100" b="1" dirty="0" smtClean="0">
                <a:solidFill>
                  <a:srgbClr val="005F83"/>
                </a:solidFill>
              </a:rPr>
              <a:t>2016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700" dirty="0" smtClean="0">
                <a:solidFill>
                  <a:srgbClr val="005F83"/>
                </a:solidFill>
              </a:rPr>
              <a:t>Summer </a:t>
            </a:r>
            <a:r>
              <a:rPr lang="en-US" altLang="en-US" sz="1700" dirty="0">
                <a:solidFill>
                  <a:srgbClr val="005F83"/>
                </a:solidFill>
              </a:rPr>
              <a:t>Bridge </a:t>
            </a:r>
            <a:r>
              <a:rPr lang="en-US" altLang="en-US" sz="1700" dirty="0" smtClean="0">
                <a:solidFill>
                  <a:srgbClr val="005F83"/>
                </a:solidFill>
              </a:rPr>
              <a:t>Program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700" dirty="0" smtClean="0">
                <a:solidFill>
                  <a:srgbClr val="005F83"/>
                </a:solidFill>
              </a:rPr>
              <a:t>55 </a:t>
            </a:r>
            <a:r>
              <a:rPr lang="en-US" altLang="en-US" sz="1700" dirty="0">
                <a:solidFill>
                  <a:srgbClr val="005F83"/>
                </a:solidFill>
              </a:rPr>
              <a:t>Registered </a:t>
            </a:r>
            <a:endParaRPr lang="en-US" altLang="en-US" sz="1700" dirty="0" smtClean="0">
              <a:solidFill>
                <a:srgbClr val="005F83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700" dirty="0" smtClean="0">
                <a:solidFill>
                  <a:srgbClr val="005F83"/>
                </a:solidFill>
              </a:rPr>
              <a:t>Goal </a:t>
            </a:r>
            <a:r>
              <a:rPr lang="en-US" altLang="en-US" sz="1700" dirty="0">
                <a:solidFill>
                  <a:srgbClr val="005F83"/>
                </a:solidFill>
              </a:rPr>
              <a:t>Enrollment is 100</a:t>
            </a:r>
          </a:p>
          <a:p>
            <a:pPr>
              <a:buFont typeface="Wingdings" pitchFamily="2" charset="2"/>
              <a:buChar char="v"/>
            </a:pPr>
            <a:r>
              <a:rPr lang="en-US" altLang="en-US" sz="2100" b="1" dirty="0">
                <a:solidFill>
                  <a:srgbClr val="005F83"/>
                </a:solidFill>
              </a:rPr>
              <a:t>Service Learning Symposium – October 11, 2016</a:t>
            </a:r>
          </a:p>
          <a:p>
            <a:pPr>
              <a:buFont typeface="Wingdings" pitchFamily="2" charset="2"/>
              <a:buChar char="v"/>
            </a:pPr>
            <a:r>
              <a:rPr lang="en-US" altLang="en-US" sz="2100" b="1" dirty="0">
                <a:solidFill>
                  <a:srgbClr val="005F83"/>
                </a:solidFill>
              </a:rPr>
              <a:t>Opportunities for Undergraduate Research </a:t>
            </a:r>
            <a:r>
              <a:rPr lang="en-US" altLang="en-US" sz="2100" b="1" dirty="0" smtClean="0">
                <a:solidFill>
                  <a:srgbClr val="005F83"/>
                </a:solidFill>
              </a:rPr>
              <a:t>Experience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700" dirty="0" smtClean="0">
                <a:solidFill>
                  <a:srgbClr val="005F83"/>
                </a:solidFill>
              </a:rPr>
              <a:t>FS2016 </a:t>
            </a:r>
            <a:r>
              <a:rPr lang="en-US" altLang="en-US" sz="1700" dirty="0">
                <a:solidFill>
                  <a:srgbClr val="005F83"/>
                </a:solidFill>
              </a:rPr>
              <a:t>– SP2017, 180+ Students accepted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91589" y="541324"/>
            <a:ext cx="8817230" cy="547644"/>
          </a:xfrm>
        </p:spPr>
        <p:txBody>
          <a:bodyPr/>
          <a:lstStyle/>
          <a:p>
            <a:pPr algn="ctr"/>
            <a:r>
              <a:rPr lang="en-US" altLang="en-US" sz="2800" b="1" dirty="0"/>
              <a:t>Office of Undergraduate Studies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756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91589" y="1022466"/>
            <a:ext cx="8663926" cy="5495108"/>
          </a:xfrm>
        </p:spPr>
        <p:txBody>
          <a:bodyPr/>
          <a:lstStyle/>
          <a:p>
            <a:r>
              <a:rPr lang="en-US" b="1" dirty="0">
                <a:solidFill>
                  <a:srgbClr val="005F83"/>
                </a:solidFill>
              </a:rPr>
              <a:t>Graduate </a:t>
            </a:r>
            <a:r>
              <a:rPr lang="en-US" b="1" dirty="0" smtClean="0">
                <a:solidFill>
                  <a:srgbClr val="005F83"/>
                </a:solidFill>
              </a:rPr>
              <a:t>Certificates</a:t>
            </a:r>
          </a:p>
          <a:p>
            <a:pPr lvl="1"/>
            <a:r>
              <a:rPr lang="en-US" dirty="0" smtClean="0">
                <a:solidFill>
                  <a:srgbClr val="005F83"/>
                </a:solidFill>
              </a:rPr>
              <a:t>Graduate </a:t>
            </a:r>
            <a:r>
              <a:rPr lang="en-US" dirty="0">
                <a:solidFill>
                  <a:srgbClr val="005F83"/>
                </a:solidFill>
              </a:rPr>
              <a:t>Studies and Office of the Registrar working together to streamline Graduate Certificates in Course </a:t>
            </a:r>
            <a:r>
              <a:rPr lang="en-US" dirty="0" smtClean="0">
                <a:solidFill>
                  <a:srgbClr val="005F83"/>
                </a:solidFill>
              </a:rPr>
              <a:t>Leaf.</a:t>
            </a:r>
          </a:p>
          <a:p>
            <a:pPr lvl="2"/>
            <a:r>
              <a:rPr lang="en-US" dirty="0" smtClean="0">
                <a:solidFill>
                  <a:srgbClr val="005F83"/>
                </a:solidFill>
              </a:rPr>
              <a:t>Would allow for the automation of the certificate process and approval process</a:t>
            </a:r>
          </a:p>
          <a:p>
            <a:r>
              <a:rPr lang="en-US" b="1" dirty="0" smtClean="0">
                <a:solidFill>
                  <a:srgbClr val="005F83"/>
                </a:solidFill>
              </a:rPr>
              <a:t>Thesis/Dissertation </a:t>
            </a:r>
            <a:r>
              <a:rPr lang="en-US" b="1" dirty="0">
                <a:solidFill>
                  <a:srgbClr val="005F83"/>
                </a:solidFill>
              </a:rPr>
              <a:t>Format </a:t>
            </a:r>
            <a:r>
              <a:rPr lang="en-US" b="1" dirty="0" smtClean="0">
                <a:solidFill>
                  <a:srgbClr val="005F83"/>
                </a:solidFill>
              </a:rPr>
              <a:t>Checks</a:t>
            </a:r>
          </a:p>
          <a:p>
            <a:pPr lvl="1"/>
            <a:r>
              <a:rPr lang="en-US" dirty="0" smtClean="0">
                <a:solidFill>
                  <a:srgbClr val="005F83"/>
                </a:solidFill>
              </a:rPr>
              <a:t>106 </a:t>
            </a:r>
            <a:r>
              <a:rPr lang="en-US" dirty="0">
                <a:solidFill>
                  <a:srgbClr val="005F83"/>
                </a:solidFill>
              </a:rPr>
              <a:t>format checks completed for Spring 2016</a:t>
            </a:r>
          </a:p>
          <a:p>
            <a:r>
              <a:rPr lang="en-US" b="1" dirty="0">
                <a:solidFill>
                  <a:srgbClr val="005F83"/>
                </a:solidFill>
              </a:rPr>
              <a:t>Graduate applications for </a:t>
            </a:r>
            <a:r>
              <a:rPr lang="en-US" b="1" dirty="0" smtClean="0">
                <a:solidFill>
                  <a:srgbClr val="005F83"/>
                </a:solidFill>
              </a:rPr>
              <a:t>admission</a:t>
            </a:r>
          </a:p>
          <a:p>
            <a:pPr lvl="1"/>
            <a:r>
              <a:rPr lang="en-US" dirty="0" smtClean="0">
                <a:solidFill>
                  <a:srgbClr val="005F83"/>
                </a:solidFill>
              </a:rPr>
              <a:t>1596 </a:t>
            </a:r>
            <a:r>
              <a:rPr lang="en-US" dirty="0">
                <a:solidFill>
                  <a:srgbClr val="005F83"/>
                </a:solidFill>
              </a:rPr>
              <a:t>applications processed since January 1, </a:t>
            </a:r>
            <a:r>
              <a:rPr lang="en-US" dirty="0" smtClean="0">
                <a:solidFill>
                  <a:srgbClr val="005F83"/>
                </a:solidFill>
              </a:rPr>
              <a:t>2016</a:t>
            </a:r>
          </a:p>
          <a:p>
            <a:pPr lvl="2"/>
            <a:r>
              <a:rPr lang="en-US" dirty="0" smtClean="0">
                <a:solidFill>
                  <a:srgbClr val="005F83"/>
                </a:solidFill>
              </a:rPr>
              <a:t>926 admitted</a:t>
            </a:r>
          </a:p>
          <a:p>
            <a:pPr lvl="2"/>
            <a:r>
              <a:rPr lang="en-US" dirty="0" smtClean="0">
                <a:solidFill>
                  <a:srgbClr val="005F83"/>
                </a:solidFill>
              </a:rPr>
              <a:t>670 </a:t>
            </a:r>
            <a:r>
              <a:rPr lang="en-US" dirty="0">
                <a:solidFill>
                  <a:srgbClr val="005F83"/>
                </a:solidFill>
              </a:rPr>
              <a:t>denied</a:t>
            </a:r>
          </a:p>
          <a:p>
            <a:r>
              <a:rPr lang="en-US" b="1" dirty="0">
                <a:solidFill>
                  <a:srgbClr val="005F83"/>
                </a:solidFill>
              </a:rPr>
              <a:t>Office of Graduate Studies has moved (partially) for the summer to 307 Norwood during construction. </a:t>
            </a:r>
            <a:endParaRPr lang="en-US" b="1" dirty="0" smtClean="0">
              <a:solidFill>
                <a:srgbClr val="005F83"/>
              </a:solidFill>
            </a:endParaRPr>
          </a:p>
          <a:p>
            <a:pPr lvl="1"/>
            <a:r>
              <a:rPr lang="en-US" dirty="0" smtClean="0">
                <a:solidFill>
                  <a:srgbClr val="005F83"/>
                </a:solidFill>
              </a:rPr>
              <a:t>Advising </a:t>
            </a:r>
            <a:r>
              <a:rPr lang="en-US" dirty="0">
                <a:solidFill>
                  <a:srgbClr val="005F83"/>
                </a:solidFill>
              </a:rPr>
              <a:t>is still located in G8 Norwood </a:t>
            </a:r>
            <a:r>
              <a:rPr lang="en-US" dirty="0" smtClean="0">
                <a:solidFill>
                  <a:srgbClr val="005F83"/>
                </a:solidFill>
              </a:rPr>
              <a:t>through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5F83"/>
                </a:solidFill>
              </a:rPr>
              <a:t>     construction</a:t>
            </a:r>
            <a:r>
              <a:rPr lang="en-US" dirty="0">
                <a:solidFill>
                  <a:srgbClr val="005F83"/>
                </a:solidFill>
              </a:rPr>
              <a:t>.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91589" y="541324"/>
            <a:ext cx="8817230" cy="481142"/>
          </a:xfrm>
        </p:spPr>
        <p:txBody>
          <a:bodyPr/>
          <a:lstStyle/>
          <a:p>
            <a:pPr algn="ctr"/>
            <a:r>
              <a:rPr lang="en-US" sz="2800" dirty="0"/>
              <a:t>Office of Graduate Studies</a:t>
            </a:r>
          </a:p>
        </p:txBody>
      </p:sp>
    </p:spTree>
    <p:extLst>
      <p:ext uri="{BB962C8B-B14F-4D97-AF65-F5344CB8AC3E}">
        <p14:creationId xmlns:p14="http://schemas.microsoft.com/office/powerpoint/2010/main" val="1980757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91589" y="1201783"/>
            <a:ext cx="8663926" cy="5495108"/>
          </a:xfrm>
        </p:spPr>
        <p:txBody>
          <a:bodyPr/>
          <a:lstStyle/>
          <a:p>
            <a:pPr>
              <a:defRPr/>
            </a:pPr>
            <a:r>
              <a:rPr lang="en-US" sz="2000" dirty="0">
                <a:solidFill>
                  <a:srgbClr val="005F83"/>
                </a:solidFill>
              </a:rPr>
              <a:t>Early registration for Fall 2016 is up 4.3% however the decline in new graduate students will bring the total enrollment increase to around 2.0% or a little over 9,000</a:t>
            </a:r>
            <a:r>
              <a:rPr lang="en-US" sz="2000" dirty="0" smtClean="0">
                <a:solidFill>
                  <a:srgbClr val="005F83"/>
                </a:solidFill>
              </a:rPr>
              <a:t>.</a:t>
            </a:r>
          </a:p>
          <a:p>
            <a:pPr marL="0" indent="0">
              <a:buNone/>
              <a:defRPr/>
            </a:pPr>
            <a:endParaRPr lang="en-US" sz="2000" dirty="0">
              <a:solidFill>
                <a:srgbClr val="005F83"/>
              </a:solidFill>
            </a:endParaRPr>
          </a:p>
          <a:p>
            <a:pPr>
              <a:defRPr/>
            </a:pPr>
            <a:r>
              <a:rPr lang="en-US" sz="2000" dirty="0">
                <a:solidFill>
                  <a:srgbClr val="005F83"/>
                </a:solidFill>
              </a:rPr>
              <a:t>Freshmen class is projected at 1,508 or a 1.3% increase</a:t>
            </a:r>
            <a:r>
              <a:rPr lang="en-US" sz="2000" dirty="0" smtClean="0">
                <a:solidFill>
                  <a:srgbClr val="005F83"/>
                </a:solidFill>
              </a:rPr>
              <a:t>.</a:t>
            </a:r>
          </a:p>
          <a:p>
            <a:pPr>
              <a:defRPr/>
            </a:pPr>
            <a:endParaRPr lang="en-US" sz="2000" dirty="0">
              <a:solidFill>
                <a:srgbClr val="005F83"/>
              </a:solidFill>
            </a:endParaRPr>
          </a:p>
          <a:p>
            <a:pPr>
              <a:defRPr/>
            </a:pPr>
            <a:r>
              <a:rPr lang="en-US" sz="2000" dirty="0">
                <a:solidFill>
                  <a:srgbClr val="005F83"/>
                </a:solidFill>
              </a:rPr>
              <a:t>Freshmen will continue to have high academic credentials and an increase is anticipated in females and minorities.  The percentage of students in engineering is declining. </a:t>
            </a:r>
            <a:endParaRPr lang="en-US" sz="2000" dirty="0" smtClean="0">
              <a:solidFill>
                <a:srgbClr val="005F83"/>
              </a:solidFill>
            </a:endParaRPr>
          </a:p>
          <a:p>
            <a:pPr>
              <a:defRPr/>
            </a:pPr>
            <a:endParaRPr lang="en-US" sz="2000" dirty="0">
              <a:solidFill>
                <a:srgbClr val="005F83"/>
              </a:solidFill>
            </a:endParaRPr>
          </a:p>
          <a:p>
            <a:pPr>
              <a:defRPr/>
            </a:pPr>
            <a:r>
              <a:rPr lang="en-US" sz="2000" dirty="0">
                <a:solidFill>
                  <a:srgbClr val="005F83"/>
                </a:solidFill>
              </a:rPr>
              <a:t>New transfers will be flat while graduate students will decrease.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91589" y="520166"/>
            <a:ext cx="8817230" cy="543864"/>
          </a:xfrm>
        </p:spPr>
        <p:txBody>
          <a:bodyPr/>
          <a:lstStyle/>
          <a:p>
            <a:pPr algn="ctr"/>
            <a:r>
              <a:rPr lang="en-US" sz="2800" dirty="0" smtClean="0"/>
              <a:t>Enrollment Management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707018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91589" y="1201783"/>
            <a:ext cx="8663926" cy="5495108"/>
          </a:xfrm>
        </p:spPr>
        <p:txBody>
          <a:bodyPr/>
          <a:lstStyle/>
          <a:p>
            <a:pPr marL="233363" indent="-233363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1900" b="1" dirty="0">
                <a:solidFill>
                  <a:srgbClr val="005F83"/>
                </a:solidFill>
              </a:rPr>
              <a:t>Summary of FY16 activities year-to-date (</a:t>
            </a:r>
            <a:r>
              <a:rPr lang="en-US" altLang="en-US" sz="1900" b="1" dirty="0" smtClean="0">
                <a:solidFill>
                  <a:srgbClr val="005F83"/>
                </a:solidFill>
              </a:rPr>
              <a:t>March)</a:t>
            </a:r>
          </a:p>
          <a:p>
            <a:pPr marL="633413" lvl="1" indent="-233363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endParaRPr lang="en-US" altLang="en-US" sz="1500" dirty="0" smtClean="0">
              <a:solidFill>
                <a:srgbClr val="005F83"/>
              </a:solidFill>
            </a:endParaRPr>
          </a:p>
          <a:p>
            <a:pPr marL="633413" lvl="1" indent="-233363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1500" dirty="0" smtClean="0">
                <a:solidFill>
                  <a:srgbClr val="005F83"/>
                </a:solidFill>
              </a:rPr>
              <a:t>Number </a:t>
            </a:r>
            <a:r>
              <a:rPr lang="en-US" altLang="en-US" sz="1500" dirty="0">
                <a:solidFill>
                  <a:srgbClr val="005F83"/>
                </a:solidFill>
              </a:rPr>
              <a:t>of funded proposals up 25% for a total of </a:t>
            </a:r>
            <a:r>
              <a:rPr lang="en-US" altLang="en-US" sz="1500" dirty="0" smtClean="0">
                <a:solidFill>
                  <a:srgbClr val="005F83"/>
                </a:solidFill>
              </a:rPr>
              <a:t>221</a:t>
            </a:r>
          </a:p>
          <a:p>
            <a:pPr marL="1033463" lvl="2" indent="-233363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1500" dirty="0" smtClean="0">
                <a:solidFill>
                  <a:srgbClr val="005F83"/>
                </a:solidFill>
              </a:rPr>
              <a:t>Total </a:t>
            </a:r>
            <a:r>
              <a:rPr lang="en-US" altLang="en-US" sz="1500" dirty="0">
                <a:solidFill>
                  <a:srgbClr val="005F83"/>
                </a:solidFill>
              </a:rPr>
              <a:t>dollars is $24M which is down </a:t>
            </a:r>
            <a:r>
              <a:rPr lang="en-US" altLang="en-US" sz="1500" dirty="0" smtClean="0">
                <a:solidFill>
                  <a:srgbClr val="005F83"/>
                </a:solidFill>
              </a:rPr>
              <a:t>6%</a:t>
            </a:r>
          </a:p>
          <a:p>
            <a:pPr marL="1033463" lvl="2" indent="-233363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endParaRPr lang="en-US" altLang="en-US" sz="1500" dirty="0" smtClean="0">
              <a:solidFill>
                <a:srgbClr val="005F83"/>
              </a:solidFill>
            </a:endParaRPr>
          </a:p>
          <a:p>
            <a:pPr marL="633413" lvl="1" indent="-233363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1500" dirty="0" smtClean="0">
                <a:solidFill>
                  <a:srgbClr val="005F83"/>
                </a:solidFill>
              </a:rPr>
              <a:t>Number </a:t>
            </a:r>
            <a:r>
              <a:rPr lang="en-US" altLang="en-US" sz="1500" dirty="0">
                <a:solidFill>
                  <a:srgbClr val="005F83"/>
                </a:solidFill>
              </a:rPr>
              <a:t>of new proposals submitted is down 2% at </a:t>
            </a:r>
            <a:r>
              <a:rPr lang="en-US" altLang="en-US" sz="1500" dirty="0" smtClean="0">
                <a:solidFill>
                  <a:srgbClr val="005F83"/>
                </a:solidFill>
              </a:rPr>
              <a:t>431</a:t>
            </a:r>
          </a:p>
          <a:p>
            <a:pPr marL="1033463" lvl="2" indent="-233363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1500" dirty="0" smtClean="0">
                <a:solidFill>
                  <a:srgbClr val="005F83"/>
                </a:solidFill>
              </a:rPr>
              <a:t>Total </a:t>
            </a:r>
            <a:r>
              <a:rPr lang="en-US" altLang="en-US" sz="1500" dirty="0">
                <a:solidFill>
                  <a:srgbClr val="005F83"/>
                </a:solidFill>
              </a:rPr>
              <a:t>dollars is $124M which is down </a:t>
            </a:r>
            <a:r>
              <a:rPr lang="en-US" altLang="en-US" sz="1500" dirty="0" smtClean="0">
                <a:solidFill>
                  <a:srgbClr val="005F83"/>
                </a:solidFill>
              </a:rPr>
              <a:t>14%</a:t>
            </a:r>
          </a:p>
          <a:p>
            <a:pPr marL="1033463" lvl="2" indent="-233363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endParaRPr lang="en-US" altLang="en-US" sz="1500" dirty="0" smtClean="0">
              <a:solidFill>
                <a:srgbClr val="005F83"/>
              </a:solidFill>
            </a:endParaRPr>
          </a:p>
          <a:p>
            <a:pPr marL="633413" lvl="1" indent="-233363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1500" dirty="0" smtClean="0">
                <a:solidFill>
                  <a:srgbClr val="005F83"/>
                </a:solidFill>
              </a:rPr>
              <a:t>Number </a:t>
            </a:r>
            <a:r>
              <a:rPr lang="en-US" altLang="en-US" sz="1500" dirty="0">
                <a:solidFill>
                  <a:srgbClr val="005F83"/>
                </a:solidFill>
              </a:rPr>
              <a:t>of active awards is up by 4% at  </a:t>
            </a:r>
            <a:r>
              <a:rPr lang="en-US" altLang="en-US" sz="1500" dirty="0" smtClean="0">
                <a:solidFill>
                  <a:srgbClr val="005F83"/>
                </a:solidFill>
              </a:rPr>
              <a:t>598</a:t>
            </a:r>
          </a:p>
          <a:p>
            <a:pPr marL="633413" lvl="1" indent="-233363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endParaRPr lang="en-US" altLang="en-US" sz="1500" dirty="0" smtClean="0">
              <a:solidFill>
                <a:srgbClr val="005F83"/>
              </a:solidFill>
            </a:endParaRPr>
          </a:p>
          <a:p>
            <a:pPr marL="633413" lvl="1" indent="-233363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1500" dirty="0" smtClean="0">
                <a:solidFill>
                  <a:srgbClr val="005F83"/>
                </a:solidFill>
              </a:rPr>
              <a:t>Total </a:t>
            </a:r>
            <a:r>
              <a:rPr lang="en-US" altLang="en-US" sz="1500" dirty="0">
                <a:solidFill>
                  <a:srgbClr val="005F83"/>
                </a:solidFill>
              </a:rPr>
              <a:t>expenditures is $29M which is down </a:t>
            </a:r>
            <a:r>
              <a:rPr lang="en-US" altLang="en-US" sz="1500" dirty="0" smtClean="0">
                <a:solidFill>
                  <a:srgbClr val="005F83"/>
                </a:solidFill>
              </a:rPr>
              <a:t>5%</a:t>
            </a:r>
          </a:p>
          <a:p>
            <a:pPr marL="633413" lvl="1" indent="-233363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endParaRPr lang="en-US" altLang="en-US" sz="1500" dirty="0" smtClean="0">
              <a:solidFill>
                <a:srgbClr val="005F83"/>
              </a:solidFill>
            </a:endParaRPr>
          </a:p>
          <a:p>
            <a:pPr marL="633413" lvl="1" indent="-233363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1500" dirty="0" smtClean="0">
                <a:solidFill>
                  <a:srgbClr val="005F83"/>
                </a:solidFill>
              </a:rPr>
              <a:t>Net </a:t>
            </a:r>
            <a:r>
              <a:rPr lang="en-US" altLang="en-US" sz="1500" dirty="0">
                <a:solidFill>
                  <a:srgbClr val="005F83"/>
                </a:solidFill>
              </a:rPr>
              <a:t>grant and contract expenditures is $21.4 M which is down </a:t>
            </a:r>
            <a:r>
              <a:rPr lang="en-US" altLang="en-US" sz="1500" dirty="0" smtClean="0">
                <a:solidFill>
                  <a:srgbClr val="005F83"/>
                </a:solidFill>
              </a:rPr>
              <a:t>9%</a:t>
            </a:r>
          </a:p>
          <a:p>
            <a:pPr marL="633413" lvl="1" indent="-233363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endParaRPr lang="en-US" altLang="en-US" sz="1500" dirty="0" smtClean="0">
              <a:solidFill>
                <a:srgbClr val="005F83"/>
              </a:solidFill>
            </a:endParaRPr>
          </a:p>
          <a:p>
            <a:pPr marL="633413" lvl="1" indent="-233363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1500" dirty="0" smtClean="0">
                <a:solidFill>
                  <a:srgbClr val="005F83"/>
                </a:solidFill>
              </a:rPr>
              <a:t>F&amp;A </a:t>
            </a:r>
            <a:r>
              <a:rPr lang="en-US" altLang="en-US" sz="1500" dirty="0">
                <a:solidFill>
                  <a:srgbClr val="005F83"/>
                </a:solidFill>
              </a:rPr>
              <a:t>recovered is $3.7M which is down 17%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91589" y="541323"/>
            <a:ext cx="8817230" cy="991999"/>
          </a:xfrm>
        </p:spPr>
        <p:txBody>
          <a:bodyPr/>
          <a:lstStyle/>
          <a:p>
            <a:pPr algn="ctr"/>
            <a:r>
              <a:rPr lang="en-US" sz="2800" dirty="0" smtClean="0"/>
              <a:t>Office of Sponsored Programs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584301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91589" y="541323"/>
            <a:ext cx="8817230" cy="514393"/>
          </a:xfrm>
        </p:spPr>
        <p:txBody>
          <a:bodyPr/>
          <a:lstStyle/>
          <a:p>
            <a:pPr algn="ctr"/>
            <a:r>
              <a:rPr lang="en-US" sz="2800" dirty="0" smtClean="0"/>
              <a:t>Curtis Laws Wilson Library</a:t>
            </a:r>
            <a:endParaRPr lang="en-US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25" y="1402623"/>
            <a:ext cx="2908977" cy="2013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25" y="3927960"/>
            <a:ext cx="2908978" cy="2121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964" y="1402622"/>
            <a:ext cx="2919442" cy="2013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964" y="3927960"/>
            <a:ext cx="3157941" cy="1793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886905" y="1400395"/>
            <a:ext cx="211030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Statistical Sampler</a:t>
            </a:r>
          </a:p>
          <a:p>
            <a:endParaRPr lang="en-US" sz="2000" dirty="0" smtClean="0"/>
          </a:p>
          <a:p>
            <a:r>
              <a:rPr lang="en-US" sz="2400" dirty="0" smtClean="0"/>
              <a:t>Robust Growth of Library Services in FY16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38592" y="5782941"/>
            <a:ext cx="31483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Heat map of visits to Scholars’ Mine (2015: 203,526 page views)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997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35429" y="1351607"/>
            <a:ext cx="8255725" cy="4084791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sz="3200" dirty="0" smtClean="0">
                <a:solidFill>
                  <a:srgbClr val="005F83"/>
                </a:solidFill>
              </a:rPr>
              <a:t>New Faculty Incentive Program Approved by President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200" dirty="0" smtClean="0">
                <a:solidFill>
                  <a:srgbClr val="005F83"/>
                </a:solidFill>
              </a:rPr>
              <a:t>Grad Student Funding Program Launched</a:t>
            </a:r>
            <a:endParaRPr lang="en-US" sz="3200" dirty="0">
              <a:solidFill>
                <a:srgbClr val="005F83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200" dirty="0" smtClean="0">
                <a:solidFill>
                  <a:srgbClr val="005F83"/>
                </a:solidFill>
              </a:rPr>
              <a:t>Faculty Search Update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200" dirty="0" smtClean="0">
                <a:solidFill>
                  <a:srgbClr val="005F83"/>
                </a:solidFill>
              </a:rPr>
              <a:t>Chair Search Update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200" dirty="0" smtClean="0">
                <a:solidFill>
                  <a:srgbClr val="005F83"/>
                </a:solidFill>
              </a:rPr>
              <a:t>CEC Vice Provost and Dean Update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200" dirty="0" smtClean="0">
                <a:solidFill>
                  <a:srgbClr val="005F83"/>
                </a:solidFill>
              </a:rPr>
              <a:t>CIO Update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200" dirty="0" smtClean="0">
                <a:solidFill>
                  <a:srgbClr val="005F83"/>
                </a:solidFill>
              </a:rPr>
              <a:t>Final FY17 Budget Imminent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0" y="568614"/>
            <a:ext cx="8184662" cy="991999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Agenda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85860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95794" y="387135"/>
            <a:ext cx="8952412" cy="991999"/>
          </a:xfrm>
        </p:spPr>
        <p:txBody>
          <a:bodyPr>
            <a:noAutofit/>
          </a:bodyPr>
          <a:lstStyle/>
          <a:p>
            <a:pPr algn="ctr"/>
            <a:r>
              <a:rPr lang="en-US" sz="3400" dirty="0" smtClean="0"/>
              <a:t>1. New Faculty Incentive Program Approved by President</a:t>
            </a:r>
            <a:endParaRPr lang="en-US" sz="3400" dirty="0"/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659305" y="1470717"/>
            <a:ext cx="8196210" cy="512167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Lucida Grande"/>
              <a:buChar char="&gt;"/>
              <a:defRPr sz="2400" b="0" i="0" kern="1200" baseline="0">
                <a:solidFill>
                  <a:srgbClr val="509E2F"/>
                </a:solidFill>
                <a:latin typeface="Orgon Slab Light"/>
                <a:ea typeface="+mn-ea"/>
                <a:cs typeface="Orgon Slab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 baseline="0">
                <a:solidFill>
                  <a:srgbClr val="509E2F"/>
                </a:solidFill>
                <a:latin typeface="Orgon Slab Light"/>
                <a:ea typeface="+mn-ea"/>
                <a:cs typeface="Orgon Slab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 typeface="Lucida Grande"/>
              <a:buChar char="&gt;"/>
              <a:defRPr sz="1800" b="0" i="0" kern="1200" baseline="0">
                <a:solidFill>
                  <a:srgbClr val="509E2F"/>
                </a:solidFill>
                <a:latin typeface="Orgon Slab Light"/>
                <a:ea typeface="+mn-ea"/>
                <a:cs typeface="Orgon Slab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 baseline="0">
                <a:solidFill>
                  <a:srgbClr val="509E2F"/>
                </a:solidFill>
                <a:latin typeface="Orgon Slab Light"/>
                <a:ea typeface="+mn-ea"/>
                <a:cs typeface="Orgon Slab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Lucida Grande"/>
              <a:buChar char="&gt;"/>
              <a:defRPr sz="1400" b="0" i="0" kern="1200" baseline="0">
                <a:solidFill>
                  <a:srgbClr val="509E2F"/>
                </a:solidFill>
                <a:latin typeface="Orgon Slab Light"/>
                <a:ea typeface="+mn-ea"/>
                <a:cs typeface="Orgon Slab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005F83"/>
                </a:solidFill>
                <a:hlinkClick r:id="rId3"/>
              </a:rPr>
              <a:t>http://provost.mst.edu/facultyincentiveplan</a:t>
            </a:r>
            <a:r>
              <a:rPr lang="en-US" dirty="0" smtClean="0">
                <a:solidFill>
                  <a:srgbClr val="005F83"/>
                </a:solidFill>
                <a:hlinkClick r:id="rId3"/>
              </a:rPr>
              <a:t>/</a:t>
            </a:r>
            <a:endParaRPr lang="en-US" dirty="0" smtClean="0">
              <a:solidFill>
                <a:srgbClr val="005F83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5F83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5F83"/>
                </a:solidFill>
              </a:rPr>
              <a:t>Task Force Members: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5F83"/>
                </a:solidFill>
              </a:rPr>
              <a:t>Daryl Beetner, Chair (ECE)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5F83"/>
                </a:solidFill>
              </a:rPr>
              <a:t>Suzanna Long (EMSE)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5F83"/>
                </a:solidFill>
              </a:rPr>
              <a:t>James Drallmeier (MAE)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5F83"/>
                </a:solidFill>
              </a:rPr>
              <a:t>Stephen Clark (Math &amp; Stat)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5F83"/>
                </a:solidFill>
              </a:rPr>
              <a:t>Jagannathan Sarangapani (ECE)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5F83"/>
                </a:solidFill>
              </a:rPr>
              <a:t>Yinfa Ma (Chemistry)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5F83"/>
                </a:solidFill>
              </a:rPr>
              <a:t>Philip Whitefield (Chemistry)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5F83"/>
                </a:solidFill>
              </a:rPr>
              <a:t>Mary Jo Richards, Ex-Officio (Fiscal)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5F83"/>
                </a:solidFill>
              </a:rPr>
              <a:t>Ryan Rapp, Ex-Officio (UM System)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5F83"/>
                </a:solidFill>
              </a:rPr>
              <a:t>Eric </a:t>
            </a:r>
            <a:r>
              <a:rPr lang="en-US" dirty="0" err="1" smtClean="0">
                <a:solidFill>
                  <a:srgbClr val="005F83"/>
                </a:solidFill>
              </a:rPr>
              <a:t>Vogelweid</a:t>
            </a:r>
            <a:r>
              <a:rPr lang="en-US" dirty="0" smtClean="0">
                <a:solidFill>
                  <a:srgbClr val="005F83"/>
                </a:solidFill>
              </a:rPr>
              <a:t>, Ex-Officio (UM System)</a:t>
            </a:r>
            <a:endParaRPr lang="en-US" dirty="0">
              <a:solidFill>
                <a:srgbClr val="005F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94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9669" y="600915"/>
            <a:ext cx="8995954" cy="991999"/>
          </a:xfrm>
        </p:spPr>
        <p:txBody>
          <a:bodyPr>
            <a:normAutofit fontScale="92500"/>
          </a:bodyPr>
          <a:lstStyle/>
          <a:p>
            <a:pPr algn="ctr"/>
            <a:r>
              <a:rPr lang="en-US" sz="3700" dirty="0" smtClean="0"/>
              <a:t>2. Grad Student Funding Program Launched</a:t>
            </a:r>
            <a:endParaRPr lang="en-US" sz="3700" dirty="0"/>
          </a:p>
        </p:txBody>
      </p:sp>
      <p:sp>
        <p:nvSpPr>
          <p:cNvPr id="5" name="TextBox 4"/>
          <p:cNvSpPr txBox="1"/>
          <p:nvPr/>
        </p:nvSpPr>
        <p:spPr>
          <a:xfrm>
            <a:off x="740229" y="1680754"/>
            <a:ext cx="669689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5F83"/>
                </a:solidFill>
                <a:latin typeface="Orgon Slab Light" panose="02000503000000020004" pitchFamily="50" charset="0"/>
              </a:rPr>
              <a:t>Committee Members:</a:t>
            </a:r>
          </a:p>
          <a:p>
            <a:endParaRPr lang="en-US" dirty="0">
              <a:solidFill>
                <a:srgbClr val="005F83"/>
              </a:solidFill>
              <a:latin typeface="Orgon Slab Light" panose="02000503000000020004" pitchFamily="50" charset="0"/>
            </a:endParaRPr>
          </a:p>
          <a:p>
            <a:r>
              <a:rPr lang="en-US" sz="2000" dirty="0" smtClean="0">
                <a:solidFill>
                  <a:srgbClr val="005F83"/>
                </a:solidFill>
                <a:latin typeface="Orgon Slab Light" panose="02000503000000020004" pitchFamily="50" charset="0"/>
              </a:rPr>
              <a:t>	Robert Landers, Chair (MAE)</a:t>
            </a:r>
            <a:endParaRPr lang="en-US" sz="2000" dirty="0">
              <a:solidFill>
                <a:srgbClr val="005F83"/>
              </a:solidFill>
              <a:latin typeface="Orgon Slab Light" panose="02000503000000020004" pitchFamily="50" charset="0"/>
            </a:endParaRPr>
          </a:p>
          <a:p>
            <a:r>
              <a:rPr lang="en-US" sz="2000" dirty="0" smtClean="0">
                <a:solidFill>
                  <a:srgbClr val="005F83"/>
                </a:solidFill>
                <a:latin typeface="Orgon Slab Light" panose="02000503000000020004" pitchFamily="50" charset="0"/>
              </a:rPr>
              <a:t>	Daryl </a:t>
            </a:r>
            <a:r>
              <a:rPr lang="en-US" sz="2000" dirty="0">
                <a:solidFill>
                  <a:srgbClr val="005F83"/>
                </a:solidFill>
                <a:latin typeface="Orgon Slab Light" panose="02000503000000020004" pitchFamily="50" charset="0"/>
              </a:rPr>
              <a:t>Beetner </a:t>
            </a:r>
            <a:r>
              <a:rPr lang="en-US" sz="2000" dirty="0" smtClean="0">
                <a:solidFill>
                  <a:srgbClr val="005F83"/>
                </a:solidFill>
                <a:latin typeface="Orgon Slab Light" panose="02000503000000020004" pitchFamily="50" charset="0"/>
              </a:rPr>
              <a:t>(ECE)</a:t>
            </a:r>
            <a:endParaRPr lang="en-US" sz="2000" dirty="0">
              <a:solidFill>
                <a:srgbClr val="005F83"/>
              </a:solidFill>
              <a:latin typeface="Orgon Slab Light" panose="02000503000000020004" pitchFamily="50" charset="0"/>
            </a:endParaRPr>
          </a:p>
          <a:p>
            <a:r>
              <a:rPr lang="en-US" sz="2000" dirty="0" smtClean="0">
                <a:solidFill>
                  <a:srgbClr val="005F83"/>
                </a:solidFill>
                <a:latin typeface="Orgon Slab Light" panose="02000503000000020004" pitchFamily="50" charset="0"/>
              </a:rPr>
              <a:t>	Joel </a:t>
            </a:r>
            <a:r>
              <a:rPr lang="en-US" sz="2000" dirty="0">
                <a:solidFill>
                  <a:srgbClr val="005F83"/>
                </a:solidFill>
                <a:latin typeface="Orgon Slab Light" panose="02000503000000020004" pitchFamily="50" charset="0"/>
              </a:rPr>
              <a:t>Burken </a:t>
            </a:r>
            <a:r>
              <a:rPr lang="en-US" sz="2000" dirty="0" smtClean="0">
                <a:solidFill>
                  <a:srgbClr val="005F83"/>
                </a:solidFill>
                <a:latin typeface="Orgon Slab Light" panose="02000503000000020004" pitchFamily="50" charset="0"/>
              </a:rPr>
              <a:t>(</a:t>
            </a:r>
            <a:r>
              <a:rPr lang="en-US" sz="2000" dirty="0" err="1" smtClean="0">
                <a:solidFill>
                  <a:srgbClr val="005F83"/>
                </a:solidFill>
                <a:latin typeface="Orgon Slab Light" panose="02000503000000020004" pitchFamily="50" charset="0"/>
              </a:rPr>
              <a:t>CArE</a:t>
            </a:r>
            <a:r>
              <a:rPr lang="en-US" sz="2000" dirty="0" smtClean="0">
                <a:solidFill>
                  <a:srgbClr val="005F83"/>
                </a:solidFill>
                <a:latin typeface="Orgon Slab Light" panose="02000503000000020004" pitchFamily="50" charset="0"/>
              </a:rPr>
              <a:t>)</a:t>
            </a:r>
            <a:endParaRPr lang="en-US" sz="2000" dirty="0">
              <a:solidFill>
                <a:srgbClr val="005F83"/>
              </a:solidFill>
              <a:latin typeface="Orgon Slab Light" panose="02000503000000020004" pitchFamily="50" charset="0"/>
            </a:endParaRPr>
          </a:p>
          <a:p>
            <a:r>
              <a:rPr lang="en-US" sz="2000" dirty="0" smtClean="0">
                <a:solidFill>
                  <a:srgbClr val="005F83"/>
                </a:solidFill>
                <a:latin typeface="Orgon Slab Light" panose="02000503000000020004" pitchFamily="50" charset="0"/>
              </a:rPr>
              <a:t>	Mariesa </a:t>
            </a:r>
            <a:r>
              <a:rPr lang="en-US" sz="2000" dirty="0">
                <a:solidFill>
                  <a:srgbClr val="005F83"/>
                </a:solidFill>
                <a:latin typeface="Orgon Slab Light" panose="02000503000000020004" pitchFamily="50" charset="0"/>
              </a:rPr>
              <a:t>Crow </a:t>
            </a:r>
            <a:r>
              <a:rPr lang="en-US" sz="2000" dirty="0" smtClean="0">
                <a:solidFill>
                  <a:srgbClr val="005F83"/>
                </a:solidFill>
                <a:latin typeface="Orgon Slab Light" panose="02000503000000020004" pitchFamily="50" charset="0"/>
              </a:rPr>
              <a:t>(ECE)</a:t>
            </a:r>
            <a:endParaRPr lang="en-US" sz="2000" dirty="0">
              <a:solidFill>
                <a:srgbClr val="005F83"/>
              </a:solidFill>
              <a:latin typeface="Orgon Slab Light" panose="02000503000000020004" pitchFamily="50" charset="0"/>
            </a:endParaRPr>
          </a:p>
          <a:p>
            <a:r>
              <a:rPr lang="en-US" sz="2000" dirty="0" smtClean="0">
                <a:solidFill>
                  <a:srgbClr val="005F83"/>
                </a:solidFill>
                <a:latin typeface="Orgon Slab Light" panose="02000503000000020004" pitchFamily="50" charset="0"/>
              </a:rPr>
              <a:t>	Richard </a:t>
            </a:r>
            <a:r>
              <a:rPr lang="en-US" sz="2000" dirty="0">
                <a:solidFill>
                  <a:srgbClr val="005F83"/>
                </a:solidFill>
                <a:latin typeface="Orgon Slab Light" panose="02000503000000020004" pitchFamily="50" charset="0"/>
              </a:rPr>
              <a:t>Dawes (Chemistry)</a:t>
            </a:r>
          </a:p>
          <a:p>
            <a:r>
              <a:rPr lang="en-US" sz="2000" dirty="0" smtClean="0">
                <a:solidFill>
                  <a:srgbClr val="005F83"/>
                </a:solidFill>
                <a:latin typeface="Orgon Slab Light" panose="02000503000000020004" pitchFamily="50" charset="0"/>
              </a:rPr>
              <a:t>	Bill </a:t>
            </a:r>
            <a:r>
              <a:rPr lang="en-US" sz="2000" dirty="0">
                <a:solidFill>
                  <a:srgbClr val="005F83"/>
                </a:solidFill>
                <a:latin typeface="Orgon Slab Light" panose="02000503000000020004" pitchFamily="50" charset="0"/>
              </a:rPr>
              <a:t>Fahrenholtz </a:t>
            </a:r>
            <a:r>
              <a:rPr lang="en-US" sz="2000" dirty="0" smtClean="0">
                <a:solidFill>
                  <a:srgbClr val="005F83"/>
                </a:solidFill>
                <a:latin typeface="Orgon Slab Light" panose="02000503000000020004" pitchFamily="50" charset="0"/>
              </a:rPr>
              <a:t>(MSE)</a:t>
            </a:r>
            <a:endParaRPr lang="en-US" sz="2000" dirty="0">
              <a:solidFill>
                <a:srgbClr val="005F83"/>
              </a:solidFill>
              <a:latin typeface="Orgon Slab Light" panose="02000503000000020004" pitchFamily="50" charset="0"/>
            </a:endParaRPr>
          </a:p>
          <a:p>
            <a:r>
              <a:rPr lang="en-US" sz="2000" dirty="0" smtClean="0">
                <a:solidFill>
                  <a:srgbClr val="005F83"/>
                </a:solidFill>
                <a:latin typeface="Orgon Slab Light" panose="02000503000000020004" pitchFamily="50" charset="0"/>
              </a:rPr>
              <a:t>	Greg </a:t>
            </a:r>
            <a:r>
              <a:rPr lang="en-US" sz="2000" dirty="0">
                <a:solidFill>
                  <a:srgbClr val="005F83"/>
                </a:solidFill>
                <a:latin typeface="Orgon Slab Light" panose="02000503000000020004" pitchFamily="50" charset="0"/>
              </a:rPr>
              <a:t>Hilmas </a:t>
            </a:r>
            <a:r>
              <a:rPr lang="en-US" sz="2000" dirty="0" smtClean="0">
                <a:solidFill>
                  <a:srgbClr val="005F83"/>
                </a:solidFill>
                <a:latin typeface="Orgon Slab Light" panose="02000503000000020004" pitchFamily="50" charset="0"/>
              </a:rPr>
              <a:t>(MSE)</a:t>
            </a:r>
            <a:endParaRPr lang="en-US" sz="2000" dirty="0">
              <a:solidFill>
                <a:srgbClr val="005F83"/>
              </a:solidFill>
              <a:latin typeface="Orgon Slab Light" panose="02000503000000020004" pitchFamily="50" charset="0"/>
            </a:endParaRPr>
          </a:p>
          <a:p>
            <a:r>
              <a:rPr lang="en-US" sz="2000" dirty="0" smtClean="0">
                <a:solidFill>
                  <a:srgbClr val="005F83"/>
                </a:solidFill>
                <a:latin typeface="Orgon Slab Light" panose="02000503000000020004" pitchFamily="50" charset="0"/>
              </a:rPr>
              <a:t>	Matt </a:t>
            </a:r>
            <a:r>
              <a:rPr lang="en-US" sz="2000" dirty="0">
                <a:solidFill>
                  <a:srgbClr val="005F83"/>
                </a:solidFill>
                <a:latin typeface="Orgon Slab Light" panose="02000503000000020004" pitchFamily="50" charset="0"/>
              </a:rPr>
              <a:t>Insall (</a:t>
            </a:r>
            <a:r>
              <a:rPr lang="en-US" sz="2000" dirty="0" smtClean="0">
                <a:solidFill>
                  <a:srgbClr val="005F83"/>
                </a:solidFill>
                <a:latin typeface="Orgon Slab Light" panose="02000503000000020004" pitchFamily="50" charset="0"/>
              </a:rPr>
              <a:t>Math &amp; Stat)</a:t>
            </a:r>
          </a:p>
          <a:p>
            <a:r>
              <a:rPr lang="en-US" sz="2000" dirty="0" smtClean="0">
                <a:solidFill>
                  <a:srgbClr val="005F83"/>
                </a:solidFill>
                <a:latin typeface="Orgon Slab Light" panose="02000503000000020004" pitchFamily="50" charset="0"/>
              </a:rPr>
              <a:t>	Walt Branson, Ex-Officio (Finance)</a:t>
            </a:r>
          </a:p>
          <a:p>
            <a:r>
              <a:rPr lang="en-US" sz="2000" dirty="0">
                <a:solidFill>
                  <a:srgbClr val="005F83"/>
                </a:solidFill>
                <a:latin typeface="Orgon Slab Light" panose="02000503000000020004" pitchFamily="50" charset="0"/>
              </a:rPr>
              <a:t>	</a:t>
            </a:r>
            <a:r>
              <a:rPr lang="en-US" sz="2000" dirty="0" smtClean="0">
                <a:solidFill>
                  <a:srgbClr val="005F83"/>
                </a:solidFill>
                <a:latin typeface="Orgon Slab Light" panose="02000503000000020004" pitchFamily="50" charset="0"/>
              </a:rPr>
              <a:t>Rose Horton, Ex-Officio (Strategic Planning)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604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659305" y="1788981"/>
            <a:ext cx="8196210" cy="3701376"/>
          </a:xfrm>
        </p:spPr>
        <p:txBody>
          <a:bodyPr/>
          <a:lstStyle/>
          <a:p>
            <a:r>
              <a:rPr lang="en-US" dirty="0" smtClean="0">
                <a:solidFill>
                  <a:srgbClr val="005F83"/>
                </a:solidFill>
              </a:rPr>
              <a:t>33 </a:t>
            </a:r>
            <a:r>
              <a:rPr lang="en-US" dirty="0">
                <a:solidFill>
                  <a:srgbClr val="005F83"/>
                </a:solidFill>
              </a:rPr>
              <a:t>searches approved this </a:t>
            </a:r>
            <a:r>
              <a:rPr lang="en-US" dirty="0" smtClean="0">
                <a:solidFill>
                  <a:srgbClr val="005F83"/>
                </a:solidFill>
              </a:rPr>
              <a:t>AY</a:t>
            </a:r>
          </a:p>
          <a:p>
            <a:pPr marL="0" indent="0">
              <a:buNone/>
            </a:pPr>
            <a:endParaRPr lang="en-US" dirty="0">
              <a:solidFill>
                <a:srgbClr val="005F83"/>
              </a:solidFill>
            </a:endParaRPr>
          </a:p>
          <a:p>
            <a:r>
              <a:rPr lang="en-US" dirty="0" smtClean="0">
                <a:solidFill>
                  <a:srgbClr val="005F83"/>
                </a:solidFill>
              </a:rPr>
              <a:t>17 </a:t>
            </a:r>
            <a:r>
              <a:rPr lang="en-US" dirty="0">
                <a:solidFill>
                  <a:srgbClr val="005F83"/>
                </a:solidFill>
              </a:rPr>
              <a:t>acceptances; 9 in negotiation; 3 interviewing; 3 still active; 1 initiated but active next AY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04503" y="532619"/>
            <a:ext cx="8904316" cy="991999"/>
          </a:xfrm>
        </p:spPr>
        <p:txBody>
          <a:bodyPr>
            <a:normAutofit/>
          </a:bodyPr>
          <a:lstStyle/>
          <a:p>
            <a:pPr algn="ctr"/>
            <a:r>
              <a:rPr lang="en-US" sz="3400" dirty="0" smtClean="0"/>
              <a:t>3. Faculty Search Update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3538691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659305" y="1788981"/>
            <a:ext cx="8196210" cy="3701376"/>
          </a:xfrm>
        </p:spPr>
        <p:txBody>
          <a:bodyPr/>
          <a:lstStyle/>
          <a:p>
            <a:r>
              <a:rPr lang="en-US" dirty="0">
                <a:solidFill>
                  <a:srgbClr val="005F83"/>
                </a:solidFill>
              </a:rPr>
              <a:t>	</a:t>
            </a:r>
            <a:r>
              <a:rPr lang="en-US" dirty="0" err="1" smtClean="0">
                <a:solidFill>
                  <a:srgbClr val="005F83"/>
                </a:solidFill>
              </a:rPr>
              <a:t>CArE</a:t>
            </a:r>
            <a:r>
              <a:rPr lang="en-US" dirty="0" smtClean="0">
                <a:solidFill>
                  <a:srgbClr val="005F83"/>
                </a:solidFill>
              </a:rPr>
              <a:t>—in negotiation</a:t>
            </a:r>
          </a:p>
          <a:p>
            <a:endParaRPr lang="en-US" dirty="0">
              <a:solidFill>
                <a:srgbClr val="005F83"/>
              </a:solidFill>
            </a:endParaRPr>
          </a:p>
          <a:p>
            <a:r>
              <a:rPr lang="en-US" dirty="0">
                <a:solidFill>
                  <a:srgbClr val="005F83"/>
                </a:solidFill>
              </a:rPr>
              <a:t>	Mining/Nuclear—in </a:t>
            </a:r>
            <a:r>
              <a:rPr lang="en-US" dirty="0" smtClean="0">
                <a:solidFill>
                  <a:srgbClr val="005F83"/>
                </a:solidFill>
              </a:rPr>
              <a:t>negotiation</a:t>
            </a:r>
          </a:p>
          <a:p>
            <a:endParaRPr lang="en-US" dirty="0">
              <a:solidFill>
                <a:srgbClr val="005F83"/>
              </a:solidFill>
            </a:endParaRPr>
          </a:p>
          <a:p>
            <a:r>
              <a:rPr lang="en-US" dirty="0">
                <a:solidFill>
                  <a:srgbClr val="005F83"/>
                </a:solidFill>
              </a:rPr>
              <a:t>	Biological Sciences—in </a:t>
            </a:r>
            <a:r>
              <a:rPr lang="en-US" dirty="0" smtClean="0">
                <a:solidFill>
                  <a:srgbClr val="005F83"/>
                </a:solidFill>
              </a:rPr>
              <a:t>negotiation</a:t>
            </a:r>
          </a:p>
          <a:p>
            <a:endParaRPr lang="en-US" dirty="0">
              <a:solidFill>
                <a:srgbClr val="005F83"/>
              </a:solidFill>
            </a:endParaRPr>
          </a:p>
          <a:p>
            <a:r>
              <a:rPr lang="en-US" dirty="0">
                <a:solidFill>
                  <a:srgbClr val="005F83"/>
                </a:solidFill>
              </a:rPr>
              <a:t>	</a:t>
            </a:r>
            <a:r>
              <a:rPr lang="en-US" dirty="0" smtClean="0">
                <a:solidFill>
                  <a:srgbClr val="005F83"/>
                </a:solidFill>
              </a:rPr>
              <a:t>GGPE—initiated</a:t>
            </a:r>
            <a:endParaRPr lang="en-US" dirty="0">
              <a:solidFill>
                <a:srgbClr val="005F83"/>
              </a:solidFill>
            </a:endParaRPr>
          </a:p>
          <a:p>
            <a:endParaRPr lang="en-US" dirty="0">
              <a:solidFill>
                <a:srgbClr val="005F83"/>
              </a:solidFill>
            </a:endParaRPr>
          </a:p>
          <a:p>
            <a:r>
              <a:rPr lang="en-US" dirty="0">
                <a:solidFill>
                  <a:srgbClr val="005F83"/>
                </a:solidFill>
              </a:rPr>
              <a:t>	EMSE—authorized for AY17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04503" y="532619"/>
            <a:ext cx="8904316" cy="991999"/>
          </a:xfrm>
        </p:spPr>
        <p:txBody>
          <a:bodyPr>
            <a:normAutofit/>
          </a:bodyPr>
          <a:lstStyle/>
          <a:p>
            <a:pPr algn="ctr"/>
            <a:r>
              <a:rPr lang="en-US" sz="3400" dirty="0"/>
              <a:t>4</a:t>
            </a:r>
            <a:r>
              <a:rPr lang="en-US" sz="3400" dirty="0" smtClean="0"/>
              <a:t>. Chair Search Update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327713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04503" y="2526882"/>
            <a:ext cx="8904316" cy="991999"/>
          </a:xfrm>
        </p:spPr>
        <p:txBody>
          <a:bodyPr>
            <a:normAutofit/>
          </a:bodyPr>
          <a:lstStyle/>
          <a:p>
            <a:pPr algn="ctr"/>
            <a:r>
              <a:rPr lang="en-US" sz="3400" dirty="0"/>
              <a:t>5</a:t>
            </a:r>
            <a:r>
              <a:rPr lang="en-US" sz="3400" dirty="0" smtClean="0"/>
              <a:t>. CEC Vice Provost and Dean Update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1339057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04503" y="2413671"/>
            <a:ext cx="8904316" cy="991999"/>
          </a:xfrm>
        </p:spPr>
        <p:txBody>
          <a:bodyPr>
            <a:normAutofit/>
          </a:bodyPr>
          <a:lstStyle/>
          <a:p>
            <a:pPr algn="ctr"/>
            <a:r>
              <a:rPr lang="en-US" sz="3400" dirty="0" smtClean="0"/>
              <a:t>6. CIO Update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505020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659305" y="2180867"/>
            <a:ext cx="8196210" cy="3701376"/>
          </a:xfrm>
        </p:spPr>
        <p:txBody>
          <a:bodyPr/>
          <a:lstStyle/>
          <a:p>
            <a:r>
              <a:rPr lang="en-US" dirty="0">
                <a:solidFill>
                  <a:srgbClr val="005F83"/>
                </a:solidFill>
              </a:rPr>
              <a:t>	</a:t>
            </a:r>
            <a:r>
              <a:rPr lang="en-US" dirty="0" smtClean="0">
                <a:solidFill>
                  <a:srgbClr val="005F83"/>
                </a:solidFill>
              </a:rPr>
              <a:t>Advance peek provided to Senate officers</a:t>
            </a:r>
          </a:p>
          <a:p>
            <a:endParaRPr lang="en-US" dirty="0">
              <a:solidFill>
                <a:srgbClr val="005F83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04503" y="645831"/>
            <a:ext cx="8904316" cy="991999"/>
          </a:xfrm>
        </p:spPr>
        <p:txBody>
          <a:bodyPr>
            <a:normAutofit/>
          </a:bodyPr>
          <a:lstStyle/>
          <a:p>
            <a:pPr algn="ctr"/>
            <a:r>
              <a:rPr lang="en-US" sz="3400" dirty="0" smtClean="0"/>
              <a:t>7. Final FY17 Budget Imminent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167707667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Custom Design">
  <a:themeElements>
    <a:clrScheme name="MDD">
      <a:dk1>
        <a:srgbClr val="509E2F"/>
      </a:dk1>
      <a:lt1>
        <a:srgbClr val="B2B4B2"/>
      </a:lt1>
      <a:dk2>
        <a:srgbClr val="509E6F"/>
      </a:dk2>
      <a:lt2>
        <a:srgbClr val="FFFFFF"/>
      </a:lt2>
      <a:accent1>
        <a:srgbClr val="78BE20"/>
      </a:accent1>
      <a:accent2>
        <a:srgbClr val="003B49"/>
      </a:accent2>
      <a:accent3>
        <a:srgbClr val="FDDA24"/>
      </a:accent3>
      <a:accent4>
        <a:srgbClr val="E87722"/>
      </a:accent4>
      <a:accent5>
        <a:srgbClr val="2DCCD3"/>
      </a:accent5>
      <a:accent6>
        <a:srgbClr val="005F83"/>
      </a:accent6>
      <a:hlink>
        <a:srgbClr val="2BC3C9"/>
      </a:hlink>
      <a:folHlink>
        <a:srgbClr val="E0621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1711</TotalTime>
  <Words>1096</Words>
  <Application>Microsoft Office PowerPoint</Application>
  <PresentationFormat>On-screen Show (4:3)</PresentationFormat>
  <Paragraphs>161</Paragraphs>
  <Slides>19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Arial</vt:lpstr>
      <vt:lpstr>Calibri</vt:lpstr>
      <vt:lpstr>Encode Sans Normal Black</vt:lpstr>
      <vt:lpstr>Lucida Grande</vt:lpstr>
      <vt:lpstr>Orgon Slab</vt:lpstr>
      <vt:lpstr>Orgon Slab ExtraLight</vt:lpstr>
      <vt:lpstr>Orgon Slab Light</vt:lpstr>
      <vt:lpstr>Orgon Slab Medium</vt:lpstr>
      <vt:lpstr>Wingdings</vt:lpstr>
      <vt:lpstr>1_Custom Design</vt:lpstr>
      <vt:lpstr>2_Custom Design</vt:lpstr>
      <vt:lpstr>3_Custom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Alanya Cannon</dc:creator>
  <cp:lastModifiedBy>Palmer, Barbara J.</cp:lastModifiedBy>
  <cp:revision>87</cp:revision>
  <cp:lastPrinted>2016-03-24T15:05:56Z</cp:lastPrinted>
  <dcterms:created xsi:type="dcterms:W3CDTF">2014-10-14T00:51:43Z</dcterms:created>
  <dcterms:modified xsi:type="dcterms:W3CDTF">2016-06-16T17:52:49Z</dcterms:modified>
</cp:coreProperties>
</file>